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45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6196" y="2628572"/>
            <a:ext cx="10405745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1839" y="0"/>
            <a:ext cx="1162811" cy="116281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65213" y="12"/>
            <a:ext cx="2775585" cy="6858000"/>
          </a:xfrm>
          <a:custGeom>
            <a:avLst/>
            <a:gdLst/>
            <a:ahLst/>
            <a:cxnLst/>
            <a:rect l="l" t="t" r="r" b="b"/>
            <a:pathLst>
              <a:path w="2775585" h="6858000">
                <a:moveTo>
                  <a:pt x="2327338" y="6857987"/>
                </a:moveTo>
                <a:lnTo>
                  <a:pt x="2189378" y="6475920"/>
                </a:lnTo>
                <a:lnTo>
                  <a:pt x="2085098" y="6187110"/>
                </a:lnTo>
                <a:lnTo>
                  <a:pt x="1703946" y="5131473"/>
                </a:lnTo>
                <a:lnTo>
                  <a:pt x="1703946" y="6187110"/>
                </a:lnTo>
                <a:lnTo>
                  <a:pt x="755281" y="6187110"/>
                </a:lnTo>
                <a:lnTo>
                  <a:pt x="1225397" y="4827346"/>
                </a:lnTo>
                <a:lnTo>
                  <a:pt x="1227505" y="4827346"/>
                </a:lnTo>
                <a:lnTo>
                  <a:pt x="1703946" y="6187110"/>
                </a:lnTo>
                <a:lnTo>
                  <a:pt x="1703946" y="5131473"/>
                </a:lnTo>
                <a:lnTo>
                  <a:pt x="1594142" y="4827346"/>
                </a:lnTo>
                <a:lnTo>
                  <a:pt x="1486814" y="4530102"/>
                </a:lnTo>
                <a:lnTo>
                  <a:pt x="1463624" y="4491101"/>
                </a:lnTo>
                <a:lnTo>
                  <a:pt x="1421460" y="4466856"/>
                </a:lnTo>
                <a:lnTo>
                  <a:pt x="1370863" y="4457166"/>
                </a:lnTo>
                <a:lnTo>
                  <a:pt x="1326197" y="4453877"/>
                </a:lnTo>
                <a:lnTo>
                  <a:pt x="1270330" y="4452302"/>
                </a:lnTo>
                <a:lnTo>
                  <a:pt x="1238046" y="4452099"/>
                </a:lnTo>
                <a:lnTo>
                  <a:pt x="1207808" y="4452302"/>
                </a:lnTo>
                <a:lnTo>
                  <a:pt x="1155636" y="4453877"/>
                </a:lnTo>
                <a:lnTo>
                  <a:pt x="1114056" y="4457166"/>
                </a:lnTo>
                <a:lnTo>
                  <a:pt x="1066228" y="4466856"/>
                </a:lnTo>
                <a:lnTo>
                  <a:pt x="1026185" y="4490047"/>
                </a:lnTo>
                <a:lnTo>
                  <a:pt x="1004049" y="4527994"/>
                </a:lnTo>
                <a:lnTo>
                  <a:pt x="162763" y="6857987"/>
                </a:lnTo>
                <a:lnTo>
                  <a:pt x="534416" y="6857987"/>
                </a:lnTo>
                <a:lnTo>
                  <a:pt x="664629" y="6475920"/>
                </a:lnTo>
                <a:lnTo>
                  <a:pt x="1798815" y="6475920"/>
                </a:lnTo>
                <a:lnTo>
                  <a:pt x="1933460" y="6857987"/>
                </a:lnTo>
                <a:lnTo>
                  <a:pt x="2327338" y="6857987"/>
                </a:lnTo>
                <a:close/>
              </a:path>
              <a:path w="2775585" h="6858000">
                <a:moveTo>
                  <a:pt x="2775166" y="1844509"/>
                </a:moveTo>
                <a:lnTo>
                  <a:pt x="2773057" y="1789442"/>
                </a:lnTo>
                <a:lnTo>
                  <a:pt x="2766733" y="1746478"/>
                </a:lnTo>
                <a:lnTo>
                  <a:pt x="2746972" y="1700631"/>
                </a:lnTo>
                <a:lnTo>
                  <a:pt x="2710865" y="1670583"/>
                </a:lnTo>
                <a:lnTo>
                  <a:pt x="2673972" y="1653717"/>
                </a:lnTo>
                <a:lnTo>
                  <a:pt x="2650782" y="1644561"/>
                </a:lnTo>
                <a:lnTo>
                  <a:pt x="2623375" y="1632902"/>
                </a:lnTo>
                <a:lnTo>
                  <a:pt x="2555913" y="1602066"/>
                </a:lnTo>
                <a:lnTo>
                  <a:pt x="2515374" y="1581924"/>
                </a:lnTo>
                <a:lnTo>
                  <a:pt x="2470010" y="1557540"/>
                </a:lnTo>
                <a:lnTo>
                  <a:pt x="2419553" y="1528749"/>
                </a:lnTo>
                <a:lnTo>
                  <a:pt x="2364079" y="1495615"/>
                </a:lnTo>
                <a:lnTo>
                  <a:pt x="2330170" y="1474292"/>
                </a:lnTo>
                <a:lnTo>
                  <a:pt x="2294725" y="1450695"/>
                </a:lnTo>
                <a:lnTo>
                  <a:pt x="2257717" y="1424813"/>
                </a:lnTo>
                <a:lnTo>
                  <a:pt x="2219172" y="1396657"/>
                </a:lnTo>
                <a:lnTo>
                  <a:pt x="2179078" y="1366227"/>
                </a:lnTo>
                <a:lnTo>
                  <a:pt x="2137422" y="1333500"/>
                </a:lnTo>
                <a:lnTo>
                  <a:pt x="2133257" y="1330121"/>
                </a:lnTo>
                <a:lnTo>
                  <a:pt x="2094230" y="1298498"/>
                </a:lnTo>
                <a:lnTo>
                  <a:pt x="2128723" y="1259624"/>
                </a:lnTo>
                <a:lnTo>
                  <a:pt x="2161349" y="1218895"/>
                </a:lnTo>
                <a:lnTo>
                  <a:pt x="2192134" y="1176312"/>
                </a:lnTo>
                <a:lnTo>
                  <a:pt x="2221052" y="1131874"/>
                </a:lnTo>
                <a:lnTo>
                  <a:pt x="2248128" y="1085570"/>
                </a:lnTo>
                <a:lnTo>
                  <a:pt x="2269299" y="1045641"/>
                </a:lnTo>
                <a:lnTo>
                  <a:pt x="2289238" y="1004531"/>
                </a:lnTo>
                <a:lnTo>
                  <a:pt x="2307945" y="962253"/>
                </a:lnTo>
                <a:lnTo>
                  <a:pt x="2325433" y="918806"/>
                </a:lnTo>
                <a:lnTo>
                  <a:pt x="2341676" y="874179"/>
                </a:lnTo>
                <a:lnTo>
                  <a:pt x="2356701" y="828382"/>
                </a:lnTo>
                <a:lnTo>
                  <a:pt x="2370455" y="781532"/>
                </a:lnTo>
                <a:lnTo>
                  <a:pt x="2382926" y="733755"/>
                </a:lnTo>
                <a:lnTo>
                  <a:pt x="2394115" y="685038"/>
                </a:lnTo>
                <a:lnTo>
                  <a:pt x="2404008" y="635368"/>
                </a:lnTo>
                <a:lnTo>
                  <a:pt x="2412619" y="584771"/>
                </a:lnTo>
                <a:lnTo>
                  <a:pt x="2419997" y="532777"/>
                </a:lnTo>
                <a:lnTo>
                  <a:pt x="2426068" y="480834"/>
                </a:lnTo>
                <a:lnTo>
                  <a:pt x="2431072" y="427596"/>
                </a:lnTo>
                <a:lnTo>
                  <a:pt x="2434971" y="373545"/>
                </a:lnTo>
                <a:lnTo>
                  <a:pt x="2437752" y="318681"/>
                </a:lnTo>
                <a:lnTo>
                  <a:pt x="2439416" y="262991"/>
                </a:lnTo>
                <a:lnTo>
                  <a:pt x="2439974" y="206476"/>
                </a:lnTo>
                <a:lnTo>
                  <a:pt x="2439441" y="151841"/>
                </a:lnTo>
                <a:lnTo>
                  <a:pt x="2437866" y="98259"/>
                </a:lnTo>
                <a:lnTo>
                  <a:pt x="2435212" y="45440"/>
                </a:lnTo>
                <a:lnTo>
                  <a:pt x="2431948" y="0"/>
                </a:lnTo>
                <a:lnTo>
                  <a:pt x="2047176" y="0"/>
                </a:lnTo>
                <a:lnTo>
                  <a:pt x="2050275" y="32308"/>
                </a:lnTo>
                <a:lnTo>
                  <a:pt x="2053818" y="80924"/>
                </a:lnTo>
                <a:lnTo>
                  <a:pt x="2056358" y="130378"/>
                </a:lnTo>
                <a:lnTo>
                  <a:pt x="2057882" y="180657"/>
                </a:lnTo>
                <a:lnTo>
                  <a:pt x="2058390" y="231775"/>
                </a:lnTo>
                <a:lnTo>
                  <a:pt x="2057730" y="286778"/>
                </a:lnTo>
                <a:lnTo>
                  <a:pt x="2055761" y="341071"/>
                </a:lnTo>
                <a:lnTo>
                  <a:pt x="2052459" y="394677"/>
                </a:lnTo>
                <a:lnTo>
                  <a:pt x="2047849" y="447598"/>
                </a:lnTo>
                <a:lnTo>
                  <a:pt x="2041918" y="499821"/>
                </a:lnTo>
                <a:lnTo>
                  <a:pt x="2034679" y="551357"/>
                </a:lnTo>
                <a:lnTo>
                  <a:pt x="2026107" y="602195"/>
                </a:lnTo>
                <a:lnTo>
                  <a:pt x="2016226" y="652348"/>
                </a:lnTo>
                <a:lnTo>
                  <a:pt x="2004796" y="701395"/>
                </a:lnTo>
                <a:lnTo>
                  <a:pt x="1991588" y="748931"/>
                </a:lnTo>
                <a:lnTo>
                  <a:pt x="1976602" y="794956"/>
                </a:lnTo>
                <a:lnTo>
                  <a:pt x="1959838" y="839457"/>
                </a:lnTo>
                <a:lnTo>
                  <a:pt x="1941296" y="882446"/>
                </a:lnTo>
                <a:lnTo>
                  <a:pt x="1920976" y="923912"/>
                </a:lnTo>
                <a:lnTo>
                  <a:pt x="1898865" y="963866"/>
                </a:lnTo>
                <a:lnTo>
                  <a:pt x="1874989" y="1002309"/>
                </a:lnTo>
                <a:lnTo>
                  <a:pt x="1845386" y="1044105"/>
                </a:lnTo>
                <a:lnTo>
                  <a:pt x="1813204" y="1083360"/>
                </a:lnTo>
                <a:lnTo>
                  <a:pt x="1778431" y="1120089"/>
                </a:lnTo>
                <a:lnTo>
                  <a:pt x="1741093" y="1154264"/>
                </a:lnTo>
                <a:lnTo>
                  <a:pt x="1701165" y="1185913"/>
                </a:lnTo>
                <a:lnTo>
                  <a:pt x="1658658" y="1215009"/>
                </a:lnTo>
                <a:lnTo>
                  <a:pt x="1613573" y="1241577"/>
                </a:lnTo>
                <a:lnTo>
                  <a:pt x="1571802" y="1262329"/>
                </a:lnTo>
                <a:lnTo>
                  <a:pt x="1527670" y="1280325"/>
                </a:lnTo>
                <a:lnTo>
                  <a:pt x="1481150" y="1295539"/>
                </a:lnTo>
                <a:lnTo>
                  <a:pt x="1432267" y="1307985"/>
                </a:lnTo>
                <a:lnTo>
                  <a:pt x="1425105" y="1309344"/>
                </a:lnTo>
                <a:lnTo>
                  <a:pt x="1425105" y="2149627"/>
                </a:lnTo>
                <a:lnTo>
                  <a:pt x="1423327" y="2187727"/>
                </a:lnTo>
                <a:lnTo>
                  <a:pt x="1417993" y="2225827"/>
                </a:lnTo>
                <a:lnTo>
                  <a:pt x="1409103" y="2251227"/>
                </a:lnTo>
                <a:lnTo>
                  <a:pt x="1396644" y="2289327"/>
                </a:lnTo>
                <a:lnTo>
                  <a:pt x="1380248" y="2327427"/>
                </a:lnTo>
                <a:lnTo>
                  <a:pt x="1359496" y="2352827"/>
                </a:lnTo>
                <a:lnTo>
                  <a:pt x="1334401" y="2390927"/>
                </a:lnTo>
                <a:lnTo>
                  <a:pt x="1304950" y="2429027"/>
                </a:lnTo>
                <a:lnTo>
                  <a:pt x="1270762" y="2454427"/>
                </a:lnTo>
                <a:lnTo>
                  <a:pt x="1231430" y="2492527"/>
                </a:lnTo>
                <a:lnTo>
                  <a:pt x="1186954" y="2530627"/>
                </a:lnTo>
                <a:lnTo>
                  <a:pt x="1137348" y="2568727"/>
                </a:lnTo>
                <a:lnTo>
                  <a:pt x="1101191" y="2594127"/>
                </a:lnTo>
                <a:lnTo>
                  <a:pt x="1062278" y="2619527"/>
                </a:lnTo>
                <a:lnTo>
                  <a:pt x="1020610" y="2644927"/>
                </a:lnTo>
                <a:lnTo>
                  <a:pt x="976198" y="2670327"/>
                </a:lnTo>
                <a:lnTo>
                  <a:pt x="929017" y="2695727"/>
                </a:lnTo>
                <a:lnTo>
                  <a:pt x="879094" y="2721127"/>
                </a:lnTo>
                <a:lnTo>
                  <a:pt x="847547" y="2683027"/>
                </a:lnTo>
                <a:lnTo>
                  <a:pt x="818235" y="2632227"/>
                </a:lnTo>
                <a:lnTo>
                  <a:pt x="791159" y="2594127"/>
                </a:lnTo>
                <a:lnTo>
                  <a:pt x="766318" y="2556027"/>
                </a:lnTo>
                <a:lnTo>
                  <a:pt x="743521" y="2517927"/>
                </a:lnTo>
                <a:lnTo>
                  <a:pt x="722579" y="2492527"/>
                </a:lnTo>
                <a:lnTo>
                  <a:pt x="703465" y="2454427"/>
                </a:lnTo>
                <a:lnTo>
                  <a:pt x="686206" y="2416327"/>
                </a:lnTo>
                <a:lnTo>
                  <a:pt x="670915" y="2390927"/>
                </a:lnTo>
                <a:lnTo>
                  <a:pt x="657745" y="2352827"/>
                </a:lnTo>
                <a:lnTo>
                  <a:pt x="646684" y="2327427"/>
                </a:lnTo>
                <a:lnTo>
                  <a:pt x="637717" y="2302027"/>
                </a:lnTo>
                <a:lnTo>
                  <a:pt x="630809" y="2263927"/>
                </a:lnTo>
                <a:lnTo>
                  <a:pt x="625856" y="2238527"/>
                </a:lnTo>
                <a:lnTo>
                  <a:pt x="622896" y="2213127"/>
                </a:lnTo>
                <a:lnTo>
                  <a:pt x="621906" y="2187727"/>
                </a:lnTo>
                <a:lnTo>
                  <a:pt x="623354" y="2149627"/>
                </a:lnTo>
                <a:lnTo>
                  <a:pt x="627697" y="2111527"/>
                </a:lnTo>
                <a:lnTo>
                  <a:pt x="634949" y="2086127"/>
                </a:lnTo>
                <a:lnTo>
                  <a:pt x="645096" y="2048027"/>
                </a:lnTo>
                <a:lnTo>
                  <a:pt x="658342" y="2022627"/>
                </a:lnTo>
                <a:lnTo>
                  <a:pt x="674878" y="1997227"/>
                </a:lnTo>
                <a:lnTo>
                  <a:pt x="694702" y="1959127"/>
                </a:lnTo>
                <a:lnTo>
                  <a:pt x="717829" y="1946427"/>
                </a:lnTo>
                <a:lnTo>
                  <a:pt x="744308" y="1921027"/>
                </a:lnTo>
                <a:lnTo>
                  <a:pt x="774217" y="1895627"/>
                </a:lnTo>
                <a:lnTo>
                  <a:pt x="844308" y="1870227"/>
                </a:lnTo>
                <a:lnTo>
                  <a:pt x="884961" y="1857527"/>
                </a:lnTo>
                <a:lnTo>
                  <a:pt x="929957" y="1844827"/>
                </a:lnTo>
                <a:lnTo>
                  <a:pt x="979309" y="1832127"/>
                </a:lnTo>
                <a:lnTo>
                  <a:pt x="1082802" y="1832127"/>
                </a:lnTo>
                <a:lnTo>
                  <a:pt x="1128915" y="1844827"/>
                </a:lnTo>
                <a:lnTo>
                  <a:pt x="1171346" y="1844827"/>
                </a:lnTo>
                <a:lnTo>
                  <a:pt x="1210081" y="1857527"/>
                </a:lnTo>
                <a:lnTo>
                  <a:pt x="1245387" y="1870227"/>
                </a:lnTo>
                <a:lnTo>
                  <a:pt x="1277543" y="1895627"/>
                </a:lnTo>
                <a:lnTo>
                  <a:pt x="1306525" y="1908327"/>
                </a:lnTo>
                <a:lnTo>
                  <a:pt x="1332357" y="1933727"/>
                </a:lnTo>
                <a:lnTo>
                  <a:pt x="1354950" y="1946427"/>
                </a:lnTo>
                <a:lnTo>
                  <a:pt x="1374254" y="1971827"/>
                </a:lnTo>
                <a:lnTo>
                  <a:pt x="1390256" y="1997227"/>
                </a:lnTo>
                <a:lnTo>
                  <a:pt x="1402969" y="2035327"/>
                </a:lnTo>
                <a:lnTo>
                  <a:pt x="1412659" y="2060727"/>
                </a:lnTo>
                <a:lnTo>
                  <a:pt x="1419567" y="2086127"/>
                </a:lnTo>
                <a:lnTo>
                  <a:pt x="1423720" y="2111527"/>
                </a:lnTo>
                <a:lnTo>
                  <a:pt x="1425105" y="2149627"/>
                </a:lnTo>
                <a:lnTo>
                  <a:pt x="1425105" y="1309344"/>
                </a:lnTo>
                <a:lnTo>
                  <a:pt x="1381023" y="1317675"/>
                </a:lnTo>
                <a:lnTo>
                  <a:pt x="1327391" y="1324597"/>
                </a:lnTo>
                <a:lnTo>
                  <a:pt x="1271397" y="1328737"/>
                </a:lnTo>
                <a:lnTo>
                  <a:pt x="1213027" y="1330121"/>
                </a:lnTo>
                <a:lnTo>
                  <a:pt x="1154214" y="1328851"/>
                </a:lnTo>
                <a:lnTo>
                  <a:pt x="1097940" y="1325054"/>
                </a:lnTo>
                <a:lnTo>
                  <a:pt x="1044194" y="1318717"/>
                </a:lnTo>
                <a:lnTo>
                  <a:pt x="992987" y="1309839"/>
                </a:lnTo>
                <a:lnTo>
                  <a:pt x="944321" y="1298422"/>
                </a:lnTo>
                <a:lnTo>
                  <a:pt x="898194" y="1284478"/>
                </a:lnTo>
                <a:lnTo>
                  <a:pt x="854595" y="1267980"/>
                </a:lnTo>
                <a:lnTo>
                  <a:pt x="813536" y="1248956"/>
                </a:lnTo>
                <a:lnTo>
                  <a:pt x="769378" y="1224419"/>
                </a:lnTo>
                <a:lnTo>
                  <a:pt x="727837" y="1197165"/>
                </a:lnTo>
                <a:lnTo>
                  <a:pt x="688924" y="1167193"/>
                </a:lnTo>
                <a:lnTo>
                  <a:pt x="652627" y="1134516"/>
                </a:lnTo>
                <a:lnTo>
                  <a:pt x="618959" y="1099134"/>
                </a:lnTo>
                <a:lnTo>
                  <a:pt x="587921" y="1061034"/>
                </a:lnTo>
                <a:lnTo>
                  <a:pt x="559498" y="1020229"/>
                </a:lnTo>
                <a:lnTo>
                  <a:pt x="533514" y="976972"/>
                </a:lnTo>
                <a:lnTo>
                  <a:pt x="509765" y="931519"/>
                </a:lnTo>
                <a:lnTo>
                  <a:pt x="488251" y="883869"/>
                </a:lnTo>
                <a:lnTo>
                  <a:pt x="468972" y="834021"/>
                </a:lnTo>
                <a:lnTo>
                  <a:pt x="451942" y="781989"/>
                </a:lnTo>
                <a:lnTo>
                  <a:pt x="437134" y="727748"/>
                </a:lnTo>
                <a:lnTo>
                  <a:pt x="424573" y="671322"/>
                </a:lnTo>
                <a:lnTo>
                  <a:pt x="416166" y="626110"/>
                </a:lnTo>
                <a:lnTo>
                  <a:pt x="408749" y="579920"/>
                </a:lnTo>
                <a:lnTo>
                  <a:pt x="402323" y="532777"/>
                </a:lnTo>
                <a:lnTo>
                  <a:pt x="396887" y="484670"/>
                </a:lnTo>
                <a:lnTo>
                  <a:pt x="392430" y="435597"/>
                </a:lnTo>
                <a:lnTo>
                  <a:pt x="388975" y="385559"/>
                </a:lnTo>
                <a:lnTo>
                  <a:pt x="386499" y="334556"/>
                </a:lnTo>
                <a:lnTo>
                  <a:pt x="385013" y="282600"/>
                </a:lnTo>
                <a:lnTo>
                  <a:pt x="384517" y="229666"/>
                </a:lnTo>
                <a:lnTo>
                  <a:pt x="385191" y="175221"/>
                </a:lnTo>
                <a:lnTo>
                  <a:pt x="387223" y="121500"/>
                </a:lnTo>
                <a:lnTo>
                  <a:pt x="390601" y="68503"/>
                </a:lnTo>
                <a:lnTo>
                  <a:pt x="395325" y="16217"/>
                </a:lnTo>
                <a:lnTo>
                  <a:pt x="397243" y="0"/>
                </a:lnTo>
                <a:lnTo>
                  <a:pt x="13919" y="0"/>
                </a:lnTo>
                <a:lnTo>
                  <a:pt x="9486" y="45732"/>
                </a:lnTo>
                <a:lnTo>
                  <a:pt x="5715" y="96532"/>
                </a:lnTo>
                <a:lnTo>
                  <a:pt x="3009" y="148475"/>
                </a:lnTo>
                <a:lnTo>
                  <a:pt x="1384" y="201295"/>
                </a:lnTo>
                <a:lnTo>
                  <a:pt x="838" y="254965"/>
                </a:lnTo>
                <a:lnTo>
                  <a:pt x="1333" y="310654"/>
                </a:lnTo>
                <a:lnTo>
                  <a:pt x="2832" y="365264"/>
                </a:lnTo>
                <a:lnTo>
                  <a:pt x="5321" y="418807"/>
                </a:lnTo>
                <a:lnTo>
                  <a:pt x="8801" y="471284"/>
                </a:lnTo>
                <a:lnTo>
                  <a:pt x="13284" y="522693"/>
                </a:lnTo>
                <a:lnTo>
                  <a:pt x="18757" y="573036"/>
                </a:lnTo>
                <a:lnTo>
                  <a:pt x="25222" y="622312"/>
                </a:lnTo>
                <a:lnTo>
                  <a:pt x="32689" y="670509"/>
                </a:lnTo>
                <a:lnTo>
                  <a:pt x="41160" y="717638"/>
                </a:lnTo>
                <a:lnTo>
                  <a:pt x="50609" y="763701"/>
                </a:lnTo>
                <a:lnTo>
                  <a:pt x="61061" y="808697"/>
                </a:lnTo>
                <a:lnTo>
                  <a:pt x="72517" y="852627"/>
                </a:lnTo>
                <a:lnTo>
                  <a:pt x="87604" y="903846"/>
                </a:lnTo>
                <a:lnTo>
                  <a:pt x="104178" y="953363"/>
                </a:lnTo>
                <a:lnTo>
                  <a:pt x="122262" y="1001166"/>
                </a:lnTo>
                <a:lnTo>
                  <a:pt x="141833" y="1047254"/>
                </a:lnTo>
                <a:lnTo>
                  <a:pt x="162902" y="1091641"/>
                </a:lnTo>
                <a:lnTo>
                  <a:pt x="185585" y="1134516"/>
                </a:lnTo>
                <a:lnTo>
                  <a:pt x="209537" y="1175296"/>
                </a:lnTo>
                <a:lnTo>
                  <a:pt x="235102" y="1214551"/>
                </a:lnTo>
                <a:lnTo>
                  <a:pt x="262153" y="1252118"/>
                </a:lnTo>
                <a:lnTo>
                  <a:pt x="290715" y="1287957"/>
                </a:lnTo>
                <a:lnTo>
                  <a:pt x="324231" y="1325803"/>
                </a:lnTo>
                <a:lnTo>
                  <a:pt x="359689" y="1361567"/>
                </a:lnTo>
                <a:lnTo>
                  <a:pt x="397052" y="1395247"/>
                </a:lnTo>
                <a:lnTo>
                  <a:pt x="436359" y="1426845"/>
                </a:lnTo>
                <a:lnTo>
                  <a:pt x="477583" y="1456359"/>
                </a:lnTo>
                <a:lnTo>
                  <a:pt x="520738" y="1483791"/>
                </a:lnTo>
                <a:lnTo>
                  <a:pt x="565810" y="1509141"/>
                </a:lnTo>
                <a:lnTo>
                  <a:pt x="612813" y="1532407"/>
                </a:lnTo>
                <a:lnTo>
                  <a:pt x="661746" y="1553591"/>
                </a:lnTo>
                <a:lnTo>
                  <a:pt x="703262" y="1569326"/>
                </a:lnTo>
                <a:lnTo>
                  <a:pt x="746137" y="1583563"/>
                </a:lnTo>
                <a:lnTo>
                  <a:pt x="754799" y="1586064"/>
                </a:lnTo>
                <a:lnTo>
                  <a:pt x="736777" y="1590827"/>
                </a:lnTo>
                <a:lnTo>
                  <a:pt x="691476" y="1603527"/>
                </a:lnTo>
                <a:lnTo>
                  <a:pt x="641731" y="1616227"/>
                </a:lnTo>
                <a:lnTo>
                  <a:pt x="595083" y="1641627"/>
                </a:lnTo>
                <a:lnTo>
                  <a:pt x="551548" y="1667027"/>
                </a:lnTo>
                <a:lnTo>
                  <a:pt x="511111" y="1692427"/>
                </a:lnTo>
                <a:lnTo>
                  <a:pt x="473773" y="1717827"/>
                </a:lnTo>
                <a:lnTo>
                  <a:pt x="439547" y="1743227"/>
                </a:lnTo>
                <a:lnTo>
                  <a:pt x="402488" y="1781327"/>
                </a:lnTo>
                <a:lnTo>
                  <a:pt x="369722" y="1832127"/>
                </a:lnTo>
                <a:lnTo>
                  <a:pt x="341261" y="1870227"/>
                </a:lnTo>
                <a:lnTo>
                  <a:pt x="317106" y="1908327"/>
                </a:lnTo>
                <a:lnTo>
                  <a:pt x="297243" y="1959127"/>
                </a:lnTo>
                <a:lnTo>
                  <a:pt x="281305" y="2009927"/>
                </a:lnTo>
                <a:lnTo>
                  <a:pt x="268922" y="2060727"/>
                </a:lnTo>
                <a:lnTo>
                  <a:pt x="260070" y="2111527"/>
                </a:lnTo>
                <a:lnTo>
                  <a:pt x="254762" y="2162327"/>
                </a:lnTo>
                <a:lnTo>
                  <a:pt x="252984" y="2213127"/>
                </a:lnTo>
                <a:lnTo>
                  <a:pt x="254038" y="2251227"/>
                </a:lnTo>
                <a:lnTo>
                  <a:pt x="262458" y="2314727"/>
                </a:lnTo>
                <a:lnTo>
                  <a:pt x="269836" y="2352827"/>
                </a:lnTo>
                <a:lnTo>
                  <a:pt x="279654" y="2390927"/>
                </a:lnTo>
                <a:lnTo>
                  <a:pt x="292239" y="2429027"/>
                </a:lnTo>
                <a:lnTo>
                  <a:pt x="307594" y="2467127"/>
                </a:lnTo>
                <a:lnTo>
                  <a:pt x="325704" y="2505227"/>
                </a:lnTo>
                <a:lnTo>
                  <a:pt x="346532" y="2543327"/>
                </a:lnTo>
                <a:lnTo>
                  <a:pt x="369976" y="2594127"/>
                </a:lnTo>
                <a:lnTo>
                  <a:pt x="396074" y="2632227"/>
                </a:lnTo>
                <a:lnTo>
                  <a:pt x="424789" y="2683027"/>
                </a:lnTo>
                <a:lnTo>
                  <a:pt x="449795" y="2721127"/>
                </a:lnTo>
                <a:lnTo>
                  <a:pt x="476732" y="2759227"/>
                </a:lnTo>
                <a:lnTo>
                  <a:pt x="505612" y="2797327"/>
                </a:lnTo>
                <a:lnTo>
                  <a:pt x="536435" y="2848127"/>
                </a:lnTo>
                <a:lnTo>
                  <a:pt x="569201" y="2886227"/>
                </a:lnTo>
                <a:lnTo>
                  <a:pt x="519163" y="2924327"/>
                </a:lnTo>
                <a:lnTo>
                  <a:pt x="471639" y="2949727"/>
                </a:lnTo>
                <a:lnTo>
                  <a:pt x="426643" y="2975127"/>
                </a:lnTo>
                <a:lnTo>
                  <a:pt x="384149" y="3013227"/>
                </a:lnTo>
                <a:lnTo>
                  <a:pt x="344182" y="3038627"/>
                </a:lnTo>
                <a:lnTo>
                  <a:pt x="306730" y="3076727"/>
                </a:lnTo>
                <a:lnTo>
                  <a:pt x="264947" y="3114827"/>
                </a:lnTo>
                <a:lnTo>
                  <a:pt x="226453" y="3152927"/>
                </a:lnTo>
                <a:lnTo>
                  <a:pt x="191249" y="3191027"/>
                </a:lnTo>
                <a:lnTo>
                  <a:pt x="159334" y="3229127"/>
                </a:lnTo>
                <a:lnTo>
                  <a:pt x="130708" y="3267227"/>
                </a:lnTo>
                <a:lnTo>
                  <a:pt x="99225" y="3318027"/>
                </a:lnTo>
                <a:lnTo>
                  <a:pt x="72212" y="3356127"/>
                </a:lnTo>
                <a:lnTo>
                  <a:pt x="49682" y="3406927"/>
                </a:lnTo>
                <a:lnTo>
                  <a:pt x="31623" y="3470427"/>
                </a:lnTo>
                <a:lnTo>
                  <a:pt x="17792" y="3521227"/>
                </a:lnTo>
                <a:lnTo>
                  <a:pt x="7912" y="3572027"/>
                </a:lnTo>
                <a:lnTo>
                  <a:pt x="1981" y="3622827"/>
                </a:lnTo>
                <a:lnTo>
                  <a:pt x="0" y="3686327"/>
                </a:lnTo>
                <a:lnTo>
                  <a:pt x="1917" y="3749827"/>
                </a:lnTo>
                <a:lnTo>
                  <a:pt x="7645" y="3800627"/>
                </a:lnTo>
                <a:lnTo>
                  <a:pt x="17195" y="3851427"/>
                </a:lnTo>
                <a:lnTo>
                  <a:pt x="30568" y="3914927"/>
                </a:lnTo>
                <a:lnTo>
                  <a:pt x="47434" y="3953027"/>
                </a:lnTo>
                <a:lnTo>
                  <a:pt x="67462" y="4003827"/>
                </a:lnTo>
                <a:lnTo>
                  <a:pt x="90652" y="4054627"/>
                </a:lnTo>
                <a:lnTo>
                  <a:pt x="117005" y="4092727"/>
                </a:lnTo>
                <a:lnTo>
                  <a:pt x="146456" y="4130827"/>
                </a:lnTo>
                <a:lnTo>
                  <a:pt x="178930" y="4168927"/>
                </a:lnTo>
                <a:lnTo>
                  <a:pt x="214439" y="4207027"/>
                </a:lnTo>
                <a:lnTo>
                  <a:pt x="252984" y="4245127"/>
                </a:lnTo>
                <a:lnTo>
                  <a:pt x="294360" y="4270527"/>
                </a:lnTo>
                <a:lnTo>
                  <a:pt x="338366" y="4308627"/>
                </a:lnTo>
                <a:lnTo>
                  <a:pt x="385000" y="4334027"/>
                </a:lnTo>
                <a:lnTo>
                  <a:pt x="434276" y="4346727"/>
                </a:lnTo>
                <a:lnTo>
                  <a:pt x="475475" y="4372127"/>
                </a:lnTo>
                <a:lnTo>
                  <a:pt x="562165" y="4397527"/>
                </a:lnTo>
                <a:lnTo>
                  <a:pt x="654583" y="4422927"/>
                </a:lnTo>
                <a:lnTo>
                  <a:pt x="702779" y="4422927"/>
                </a:lnTo>
                <a:lnTo>
                  <a:pt x="752055" y="4435627"/>
                </a:lnTo>
                <a:lnTo>
                  <a:pt x="1068793" y="4435627"/>
                </a:lnTo>
                <a:lnTo>
                  <a:pt x="1119682" y="4422927"/>
                </a:lnTo>
                <a:lnTo>
                  <a:pt x="1168971" y="4422927"/>
                </a:lnTo>
                <a:lnTo>
                  <a:pt x="1356169" y="4372127"/>
                </a:lnTo>
                <a:lnTo>
                  <a:pt x="1400860" y="4346727"/>
                </a:lnTo>
                <a:lnTo>
                  <a:pt x="1444625" y="4334027"/>
                </a:lnTo>
                <a:lnTo>
                  <a:pt x="1487385" y="4308627"/>
                </a:lnTo>
                <a:lnTo>
                  <a:pt x="1529130" y="4295927"/>
                </a:lnTo>
                <a:lnTo>
                  <a:pt x="1569859" y="4270527"/>
                </a:lnTo>
                <a:lnTo>
                  <a:pt x="1609572" y="4245127"/>
                </a:lnTo>
                <a:lnTo>
                  <a:pt x="1648409" y="4219727"/>
                </a:lnTo>
                <a:lnTo>
                  <a:pt x="1686483" y="4194327"/>
                </a:lnTo>
                <a:lnTo>
                  <a:pt x="1723796" y="4168927"/>
                </a:lnTo>
                <a:lnTo>
                  <a:pt x="1760359" y="4143527"/>
                </a:lnTo>
                <a:lnTo>
                  <a:pt x="1796148" y="4118127"/>
                </a:lnTo>
                <a:lnTo>
                  <a:pt x="1842998" y="4156227"/>
                </a:lnTo>
                <a:lnTo>
                  <a:pt x="1887385" y="4181627"/>
                </a:lnTo>
                <a:lnTo>
                  <a:pt x="1929345" y="4219727"/>
                </a:lnTo>
                <a:lnTo>
                  <a:pt x="1968842" y="4245127"/>
                </a:lnTo>
                <a:lnTo>
                  <a:pt x="2005901" y="4270527"/>
                </a:lnTo>
                <a:lnTo>
                  <a:pt x="2049322" y="4308627"/>
                </a:lnTo>
                <a:lnTo>
                  <a:pt x="2089975" y="4334027"/>
                </a:lnTo>
                <a:lnTo>
                  <a:pt x="2127847" y="4359427"/>
                </a:lnTo>
                <a:lnTo>
                  <a:pt x="2162962" y="4372127"/>
                </a:lnTo>
                <a:lnTo>
                  <a:pt x="2195639" y="4384827"/>
                </a:lnTo>
                <a:lnTo>
                  <a:pt x="2226208" y="4410227"/>
                </a:lnTo>
                <a:lnTo>
                  <a:pt x="2254669" y="4410227"/>
                </a:lnTo>
                <a:lnTo>
                  <a:pt x="2281021" y="4422927"/>
                </a:lnTo>
                <a:lnTo>
                  <a:pt x="2305799" y="4435627"/>
                </a:lnTo>
                <a:lnTo>
                  <a:pt x="2462314" y="4435627"/>
                </a:lnTo>
                <a:lnTo>
                  <a:pt x="2477871" y="4422927"/>
                </a:lnTo>
                <a:lnTo>
                  <a:pt x="2501049" y="4422927"/>
                </a:lnTo>
                <a:lnTo>
                  <a:pt x="2508694" y="4410227"/>
                </a:lnTo>
                <a:lnTo>
                  <a:pt x="2514562" y="4410227"/>
                </a:lnTo>
                <a:lnTo>
                  <a:pt x="2519502" y="4397527"/>
                </a:lnTo>
                <a:lnTo>
                  <a:pt x="2523528" y="4397527"/>
                </a:lnTo>
                <a:lnTo>
                  <a:pt x="2526614" y="4384827"/>
                </a:lnTo>
                <a:lnTo>
                  <a:pt x="2529052" y="4372127"/>
                </a:lnTo>
                <a:lnTo>
                  <a:pt x="2531097" y="4372127"/>
                </a:lnTo>
                <a:lnTo>
                  <a:pt x="2532748" y="4359427"/>
                </a:lnTo>
                <a:lnTo>
                  <a:pt x="2533993" y="4334027"/>
                </a:lnTo>
                <a:lnTo>
                  <a:pt x="2534920" y="4321327"/>
                </a:lnTo>
                <a:lnTo>
                  <a:pt x="2535580" y="4295927"/>
                </a:lnTo>
                <a:lnTo>
                  <a:pt x="2535974" y="4283227"/>
                </a:lnTo>
                <a:lnTo>
                  <a:pt x="2536101" y="4257827"/>
                </a:lnTo>
                <a:lnTo>
                  <a:pt x="2534526" y="4207027"/>
                </a:lnTo>
                <a:lnTo>
                  <a:pt x="2526284" y="4168927"/>
                </a:lnTo>
                <a:lnTo>
                  <a:pt x="2517330" y="4143527"/>
                </a:lnTo>
                <a:lnTo>
                  <a:pt x="2505608" y="4143527"/>
                </a:lnTo>
                <a:lnTo>
                  <a:pt x="2498420" y="4130827"/>
                </a:lnTo>
                <a:lnTo>
                  <a:pt x="2481288" y="4130827"/>
                </a:lnTo>
                <a:lnTo>
                  <a:pt x="2471674" y="4143527"/>
                </a:lnTo>
                <a:lnTo>
                  <a:pt x="2429980" y="4143527"/>
                </a:lnTo>
                <a:lnTo>
                  <a:pt x="2417267" y="4130827"/>
                </a:lnTo>
                <a:lnTo>
                  <a:pt x="2387485" y="4130827"/>
                </a:lnTo>
                <a:lnTo>
                  <a:pt x="2370086" y="4118127"/>
                </a:lnTo>
                <a:lnTo>
                  <a:pt x="2350592" y="4105427"/>
                </a:lnTo>
                <a:lnTo>
                  <a:pt x="2328976" y="4092727"/>
                </a:lnTo>
                <a:lnTo>
                  <a:pt x="2305266" y="4080027"/>
                </a:lnTo>
                <a:lnTo>
                  <a:pt x="2279180" y="4067327"/>
                </a:lnTo>
                <a:lnTo>
                  <a:pt x="2250452" y="4041927"/>
                </a:lnTo>
                <a:lnTo>
                  <a:pt x="2219096" y="4029227"/>
                </a:lnTo>
                <a:lnTo>
                  <a:pt x="2185098" y="4003827"/>
                </a:lnTo>
                <a:lnTo>
                  <a:pt x="2148281" y="3978427"/>
                </a:lnTo>
                <a:lnTo>
                  <a:pt x="2108416" y="3940327"/>
                </a:lnTo>
                <a:lnTo>
                  <a:pt x="2065528" y="3914927"/>
                </a:lnTo>
                <a:lnTo>
                  <a:pt x="2019604" y="3876827"/>
                </a:lnTo>
                <a:lnTo>
                  <a:pt x="2050503" y="3826027"/>
                </a:lnTo>
                <a:lnTo>
                  <a:pt x="2079955" y="3787927"/>
                </a:lnTo>
                <a:lnTo>
                  <a:pt x="2107958" y="3737127"/>
                </a:lnTo>
                <a:lnTo>
                  <a:pt x="2134501" y="3686327"/>
                </a:lnTo>
                <a:lnTo>
                  <a:pt x="2159279" y="3635527"/>
                </a:lnTo>
                <a:lnTo>
                  <a:pt x="2181936" y="3584727"/>
                </a:lnTo>
                <a:lnTo>
                  <a:pt x="2202497" y="3533927"/>
                </a:lnTo>
                <a:lnTo>
                  <a:pt x="2220938" y="3483127"/>
                </a:lnTo>
                <a:lnTo>
                  <a:pt x="2234260" y="3432327"/>
                </a:lnTo>
                <a:lnTo>
                  <a:pt x="2246401" y="3394227"/>
                </a:lnTo>
                <a:lnTo>
                  <a:pt x="2257361" y="3343427"/>
                </a:lnTo>
                <a:lnTo>
                  <a:pt x="2267153" y="3305327"/>
                </a:lnTo>
                <a:lnTo>
                  <a:pt x="2275751" y="3254527"/>
                </a:lnTo>
                <a:lnTo>
                  <a:pt x="2282964" y="3216427"/>
                </a:lnTo>
                <a:lnTo>
                  <a:pt x="2288565" y="3165627"/>
                </a:lnTo>
                <a:lnTo>
                  <a:pt x="2292578" y="3114827"/>
                </a:lnTo>
                <a:lnTo>
                  <a:pt x="2294979" y="3076727"/>
                </a:lnTo>
                <a:lnTo>
                  <a:pt x="2295779" y="3025927"/>
                </a:lnTo>
                <a:lnTo>
                  <a:pt x="2295779" y="2975127"/>
                </a:lnTo>
                <a:lnTo>
                  <a:pt x="2295194" y="2962427"/>
                </a:lnTo>
                <a:lnTo>
                  <a:pt x="2293404" y="2949727"/>
                </a:lnTo>
                <a:lnTo>
                  <a:pt x="2290445" y="2937027"/>
                </a:lnTo>
                <a:lnTo>
                  <a:pt x="2286292" y="2937027"/>
                </a:lnTo>
                <a:lnTo>
                  <a:pt x="2280831" y="2924327"/>
                </a:lnTo>
                <a:lnTo>
                  <a:pt x="2273909" y="2911627"/>
                </a:lnTo>
                <a:lnTo>
                  <a:pt x="2255723" y="2911627"/>
                </a:lnTo>
                <a:lnTo>
                  <a:pt x="2244458" y="2898927"/>
                </a:lnTo>
                <a:lnTo>
                  <a:pt x="2022182" y="2898927"/>
                </a:lnTo>
                <a:lnTo>
                  <a:pt x="2008809" y="2911627"/>
                </a:lnTo>
                <a:lnTo>
                  <a:pt x="1987981" y="2911627"/>
                </a:lnTo>
                <a:lnTo>
                  <a:pt x="1980145" y="2924327"/>
                </a:lnTo>
                <a:lnTo>
                  <a:pt x="1973491" y="2924327"/>
                </a:lnTo>
                <a:lnTo>
                  <a:pt x="1968030" y="2937027"/>
                </a:lnTo>
                <a:lnTo>
                  <a:pt x="1963737" y="2937027"/>
                </a:lnTo>
                <a:lnTo>
                  <a:pt x="1960511" y="2949727"/>
                </a:lnTo>
                <a:lnTo>
                  <a:pt x="1958213" y="2949727"/>
                </a:lnTo>
                <a:lnTo>
                  <a:pt x="1956828" y="2962427"/>
                </a:lnTo>
                <a:lnTo>
                  <a:pt x="1956358" y="2975127"/>
                </a:lnTo>
                <a:lnTo>
                  <a:pt x="1956358" y="3051327"/>
                </a:lnTo>
                <a:lnTo>
                  <a:pt x="1955571" y="3089427"/>
                </a:lnTo>
                <a:lnTo>
                  <a:pt x="1953196" y="3140227"/>
                </a:lnTo>
                <a:lnTo>
                  <a:pt x="1949246" y="3178327"/>
                </a:lnTo>
                <a:lnTo>
                  <a:pt x="1943709" y="3216427"/>
                </a:lnTo>
                <a:lnTo>
                  <a:pt x="1936597" y="3267227"/>
                </a:lnTo>
                <a:lnTo>
                  <a:pt x="1927898" y="3305327"/>
                </a:lnTo>
                <a:lnTo>
                  <a:pt x="1917623" y="3343427"/>
                </a:lnTo>
                <a:lnTo>
                  <a:pt x="1905762" y="3381527"/>
                </a:lnTo>
                <a:lnTo>
                  <a:pt x="1892592" y="3419627"/>
                </a:lnTo>
                <a:lnTo>
                  <a:pt x="1878355" y="3457727"/>
                </a:lnTo>
                <a:lnTo>
                  <a:pt x="1863077" y="3495827"/>
                </a:lnTo>
                <a:lnTo>
                  <a:pt x="1846745" y="3533927"/>
                </a:lnTo>
                <a:lnTo>
                  <a:pt x="1829358" y="3572027"/>
                </a:lnTo>
                <a:lnTo>
                  <a:pt x="1810905" y="3610127"/>
                </a:lnTo>
                <a:lnTo>
                  <a:pt x="1791411" y="3635527"/>
                </a:lnTo>
                <a:lnTo>
                  <a:pt x="1770849" y="3673627"/>
                </a:lnTo>
                <a:lnTo>
                  <a:pt x="1696135" y="3597427"/>
                </a:lnTo>
                <a:lnTo>
                  <a:pt x="1658404" y="3559327"/>
                </a:lnTo>
                <a:lnTo>
                  <a:pt x="1620405" y="3533927"/>
                </a:lnTo>
                <a:lnTo>
                  <a:pt x="1543164" y="3456686"/>
                </a:lnTo>
                <a:lnTo>
                  <a:pt x="1543164" y="3914927"/>
                </a:lnTo>
                <a:lnTo>
                  <a:pt x="1514043" y="3940327"/>
                </a:lnTo>
                <a:lnTo>
                  <a:pt x="1483614" y="3965727"/>
                </a:lnTo>
                <a:lnTo>
                  <a:pt x="1451864" y="3978427"/>
                </a:lnTo>
                <a:lnTo>
                  <a:pt x="1418780" y="4003827"/>
                </a:lnTo>
                <a:lnTo>
                  <a:pt x="1384592" y="4029227"/>
                </a:lnTo>
                <a:lnTo>
                  <a:pt x="1349476" y="4041927"/>
                </a:lnTo>
                <a:lnTo>
                  <a:pt x="1313446" y="4067327"/>
                </a:lnTo>
                <a:lnTo>
                  <a:pt x="1276489" y="4080027"/>
                </a:lnTo>
                <a:lnTo>
                  <a:pt x="1199807" y="4105427"/>
                </a:lnTo>
                <a:lnTo>
                  <a:pt x="1119428" y="4130827"/>
                </a:lnTo>
                <a:lnTo>
                  <a:pt x="1078052" y="4130827"/>
                </a:lnTo>
                <a:lnTo>
                  <a:pt x="1036154" y="4143527"/>
                </a:lnTo>
                <a:lnTo>
                  <a:pt x="843178" y="4143527"/>
                </a:lnTo>
                <a:lnTo>
                  <a:pt x="793432" y="4130827"/>
                </a:lnTo>
                <a:lnTo>
                  <a:pt x="746379" y="4118127"/>
                </a:lnTo>
                <a:lnTo>
                  <a:pt x="702017" y="4105427"/>
                </a:lnTo>
                <a:lnTo>
                  <a:pt x="650506" y="4092727"/>
                </a:lnTo>
                <a:lnTo>
                  <a:pt x="603465" y="4067327"/>
                </a:lnTo>
                <a:lnTo>
                  <a:pt x="560908" y="4041927"/>
                </a:lnTo>
                <a:lnTo>
                  <a:pt x="522820" y="4003827"/>
                </a:lnTo>
                <a:lnTo>
                  <a:pt x="489153" y="3965727"/>
                </a:lnTo>
                <a:lnTo>
                  <a:pt x="459841" y="3940327"/>
                </a:lnTo>
                <a:lnTo>
                  <a:pt x="434873" y="3889527"/>
                </a:lnTo>
                <a:lnTo>
                  <a:pt x="414248" y="3851427"/>
                </a:lnTo>
                <a:lnTo>
                  <a:pt x="398119" y="3800627"/>
                </a:lnTo>
                <a:lnTo>
                  <a:pt x="386588" y="3749827"/>
                </a:lnTo>
                <a:lnTo>
                  <a:pt x="379666" y="3699027"/>
                </a:lnTo>
                <a:lnTo>
                  <a:pt x="377355" y="3648227"/>
                </a:lnTo>
                <a:lnTo>
                  <a:pt x="378548" y="3610127"/>
                </a:lnTo>
                <a:lnTo>
                  <a:pt x="382104" y="3572027"/>
                </a:lnTo>
                <a:lnTo>
                  <a:pt x="388035" y="3546627"/>
                </a:lnTo>
                <a:lnTo>
                  <a:pt x="396328" y="3508527"/>
                </a:lnTo>
                <a:lnTo>
                  <a:pt x="407339" y="3470427"/>
                </a:lnTo>
                <a:lnTo>
                  <a:pt x="421373" y="3445027"/>
                </a:lnTo>
                <a:lnTo>
                  <a:pt x="438429" y="3406927"/>
                </a:lnTo>
                <a:lnTo>
                  <a:pt x="458520" y="3368827"/>
                </a:lnTo>
                <a:lnTo>
                  <a:pt x="481850" y="3343427"/>
                </a:lnTo>
                <a:lnTo>
                  <a:pt x="508596" y="3305327"/>
                </a:lnTo>
                <a:lnTo>
                  <a:pt x="538772" y="3279927"/>
                </a:lnTo>
                <a:lnTo>
                  <a:pt x="572363" y="3241827"/>
                </a:lnTo>
                <a:lnTo>
                  <a:pt x="609854" y="3203727"/>
                </a:lnTo>
                <a:lnTo>
                  <a:pt x="651687" y="3178327"/>
                </a:lnTo>
                <a:lnTo>
                  <a:pt x="697865" y="3140227"/>
                </a:lnTo>
                <a:lnTo>
                  <a:pt x="748398" y="3102127"/>
                </a:lnTo>
                <a:lnTo>
                  <a:pt x="780237" y="3140227"/>
                </a:lnTo>
                <a:lnTo>
                  <a:pt x="813333" y="3191027"/>
                </a:lnTo>
                <a:lnTo>
                  <a:pt x="847686" y="3229127"/>
                </a:lnTo>
                <a:lnTo>
                  <a:pt x="883310" y="3267227"/>
                </a:lnTo>
                <a:lnTo>
                  <a:pt x="920203" y="3305327"/>
                </a:lnTo>
                <a:lnTo>
                  <a:pt x="951687" y="3343427"/>
                </a:lnTo>
                <a:lnTo>
                  <a:pt x="983576" y="3368827"/>
                </a:lnTo>
                <a:lnTo>
                  <a:pt x="1015873" y="3406927"/>
                </a:lnTo>
                <a:lnTo>
                  <a:pt x="1048575" y="3445027"/>
                </a:lnTo>
                <a:lnTo>
                  <a:pt x="1081684" y="3483127"/>
                </a:lnTo>
                <a:lnTo>
                  <a:pt x="1115212" y="3508527"/>
                </a:lnTo>
                <a:lnTo>
                  <a:pt x="1149146" y="3546627"/>
                </a:lnTo>
                <a:lnTo>
                  <a:pt x="1183500" y="3584727"/>
                </a:lnTo>
                <a:lnTo>
                  <a:pt x="1218247" y="3610127"/>
                </a:lnTo>
                <a:lnTo>
                  <a:pt x="1253413" y="3648227"/>
                </a:lnTo>
                <a:lnTo>
                  <a:pt x="1288986" y="3686327"/>
                </a:lnTo>
                <a:lnTo>
                  <a:pt x="1324978" y="3711727"/>
                </a:lnTo>
                <a:lnTo>
                  <a:pt x="1397469" y="3787927"/>
                </a:lnTo>
                <a:lnTo>
                  <a:pt x="1433817" y="3813327"/>
                </a:lnTo>
                <a:lnTo>
                  <a:pt x="1470202" y="3851427"/>
                </a:lnTo>
                <a:lnTo>
                  <a:pt x="1506651" y="3876827"/>
                </a:lnTo>
                <a:lnTo>
                  <a:pt x="1543164" y="3914927"/>
                </a:lnTo>
                <a:lnTo>
                  <a:pt x="1543164" y="3456686"/>
                </a:lnTo>
                <a:lnTo>
                  <a:pt x="1506105" y="3419627"/>
                </a:lnTo>
                <a:lnTo>
                  <a:pt x="1431391" y="3343427"/>
                </a:lnTo>
                <a:lnTo>
                  <a:pt x="1394536" y="3305327"/>
                </a:lnTo>
                <a:lnTo>
                  <a:pt x="1358150" y="3267227"/>
                </a:lnTo>
                <a:lnTo>
                  <a:pt x="1322362" y="3229127"/>
                </a:lnTo>
                <a:lnTo>
                  <a:pt x="1287157" y="3191027"/>
                </a:lnTo>
                <a:lnTo>
                  <a:pt x="1252537" y="3152927"/>
                </a:lnTo>
                <a:lnTo>
                  <a:pt x="1218514" y="3114827"/>
                </a:lnTo>
                <a:lnTo>
                  <a:pt x="1207439" y="3102127"/>
                </a:lnTo>
                <a:lnTo>
                  <a:pt x="1185291" y="3076727"/>
                </a:lnTo>
                <a:lnTo>
                  <a:pt x="1153083" y="3038627"/>
                </a:lnTo>
                <a:lnTo>
                  <a:pt x="1121879" y="3013227"/>
                </a:lnTo>
                <a:lnTo>
                  <a:pt x="1091692" y="2975127"/>
                </a:lnTo>
                <a:lnTo>
                  <a:pt x="1062507" y="2937027"/>
                </a:lnTo>
                <a:lnTo>
                  <a:pt x="1110615" y="2911627"/>
                </a:lnTo>
                <a:lnTo>
                  <a:pt x="1156919" y="2886227"/>
                </a:lnTo>
                <a:lnTo>
                  <a:pt x="1201407" y="2860827"/>
                </a:lnTo>
                <a:lnTo>
                  <a:pt x="1244079" y="2835427"/>
                </a:lnTo>
                <a:lnTo>
                  <a:pt x="1284935" y="2810027"/>
                </a:lnTo>
                <a:lnTo>
                  <a:pt x="1323987" y="2784627"/>
                </a:lnTo>
                <a:lnTo>
                  <a:pt x="1361224" y="2759227"/>
                </a:lnTo>
                <a:lnTo>
                  <a:pt x="1396644" y="2733827"/>
                </a:lnTo>
                <a:lnTo>
                  <a:pt x="1418971" y="2721127"/>
                </a:lnTo>
                <a:lnTo>
                  <a:pt x="1441297" y="2708427"/>
                </a:lnTo>
                <a:lnTo>
                  <a:pt x="1483207" y="2670327"/>
                </a:lnTo>
                <a:lnTo>
                  <a:pt x="1522349" y="2644927"/>
                </a:lnTo>
                <a:lnTo>
                  <a:pt x="1558747" y="2606827"/>
                </a:lnTo>
                <a:lnTo>
                  <a:pt x="1592389" y="2568727"/>
                </a:lnTo>
                <a:lnTo>
                  <a:pt x="1623275" y="2543327"/>
                </a:lnTo>
                <a:lnTo>
                  <a:pt x="1656753" y="2505227"/>
                </a:lnTo>
                <a:lnTo>
                  <a:pt x="1686356" y="2467127"/>
                </a:lnTo>
                <a:lnTo>
                  <a:pt x="1712074" y="2429027"/>
                </a:lnTo>
                <a:lnTo>
                  <a:pt x="1733918" y="2378227"/>
                </a:lnTo>
                <a:lnTo>
                  <a:pt x="1751876" y="2340127"/>
                </a:lnTo>
                <a:lnTo>
                  <a:pt x="1766290" y="2302027"/>
                </a:lnTo>
                <a:lnTo>
                  <a:pt x="1777504" y="2251227"/>
                </a:lnTo>
                <a:lnTo>
                  <a:pt x="1785518" y="2213127"/>
                </a:lnTo>
                <a:lnTo>
                  <a:pt x="1790331" y="2162327"/>
                </a:lnTo>
                <a:lnTo>
                  <a:pt x="1791931" y="2111527"/>
                </a:lnTo>
                <a:lnTo>
                  <a:pt x="1790115" y="2060727"/>
                </a:lnTo>
                <a:lnTo>
                  <a:pt x="1784680" y="2009927"/>
                </a:lnTo>
                <a:lnTo>
                  <a:pt x="1775612" y="1971827"/>
                </a:lnTo>
                <a:lnTo>
                  <a:pt x="1762925" y="1921027"/>
                </a:lnTo>
                <a:lnTo>
                  <a:pt x="1746605" y="1882927"/>
                </a:lnTo>
                <a:lnTo>
                  <a:pt x="1721167" y="1832127"/>
                </a:lnTo>
                <a:lnTo>
                  <a:pt x="1690204" y="1781327"/>
                </a:lnTo>
                <a:lnTo>
                  <a:pt x="1653717" y="1743227"/>
                </a:lnTo>
                <a:lnTo>
                  <a:pt x="1611680" y="1705127"/>
                </a:lnTo>
                <a:lnTo>
                  <a:pt x="1573987" y="1679727"/>
                </a:lnTo>
                <a:lnTo>
                  <a:pt x="1532585" y="1654327"/>
                </a:lnTo>
                <a:lnTo>
                  <a:pt x="1487474" y="1628927"/>
                </a:lnTo>
                <a:lnTo>
                  <a:pt x="1469936" y="1619808"/>
                </a:lnTo>
                <a:lnTo>
                  <a:pt x="1514665" y="1610156"/>
                </a:lnTo>
                <a:lnTo>
                  <a:pt x="1560868" y="1597850"/>
                </a:lnTo>
                <a:lnTo>
                  <a:pt x="1612049" y="1581924"/>
                </a:lnTo>
                <a:lnTo>
                  <a:pt x="1660182" y="1565071"/>
                </a:lnTo>
                <a:lnTo>
                  <a:pt x="1705279" y="1547266"/>
                </a:lnTo>
                <a:lnTo>
                  <a:pt x="1747329" y="1528533"/>
                </a:lnTo>
                <a:lnTo>
                  <a:pt x="1786331" y="1508848"/>
                </a:lnTo>
                <a:lnTo>
                  <a:pt x="1822284" y="1488236"/>
                </a:lnTo>
                <a:lnTo>
                  <a:pt x="1859800" y="1523733"/>
                </a:lnTo>
                <a:lnTo>
                  <a:pt x="1897659" y="1557934"/>
                </a:lnTo>
                <a:lnTo>
                  <a:pt x="1935861" y="1590852"/>
                </a:lnTo>
                <a:lnTo>
                  <a:pt x="1974405" y="1622463"/>
                </a:lnTo>
                <a:lnTo>
                  <a:pt x="2013305" y="1652803"/>
                </a:lnTo>
                <a:lnTo>
                  <a:pt x="2052535" y="1681835"/>
                </a:lnTo>
                <a:lnTo>
                  <a:pt x="2092121" y="1709585"/>
                </a:lnTo>
                <a:lnTo>
                  <a:pt x="2138032" y="1740420"/>
                </a:lnTo>
                <a:lnTo>
                  <a:pt x="2183003" y="1769668"/>
                </a:lnTo>
                <a:lnTo>
                  <a:pt x="2227046" y="1797342"/>
                </a:lnTo>
                <a:lnTo>
                  <a:pt x="2270150" y="1823427"/>
                </a:lnTo>
                <a:lnTo>
                  <a:pt x="2312314" y="1847938"/>
                </a:lnTo>
                <a:lnTo>
                  <a:pt x="2353538" y="1870862"/>
                </a:lnTo>
                <a:lnTo>
                  <a:pt x="2401303" y="1896160"/>
                </a:lnTo>
                <a:lnTo>
                  <a:pt x="2446794" y="1918931"/>
                </a:lnTo>
                <a:lnTo>
                  <a:pt x="2490012" y="1939175"/>
                </a:lnTo>
                <a:lnTo>
                  <a:pt x="2530957" y="1956879"/>
                </a:lnTo>
                <a:lnTo>
                  <a:pt x="2569616" y="1972056"/>
                </a:lnTo>
                <a:lnTo>
                  <a:pt x="2613291" y="1987283"/>
                </a:lnTo>
                <a:lnTo>
                  <a:pt x="2650515" y="1998154"/>
                </a:lnTo>
                <a:lnTo>
                  <a:pt x="2705595" y="2006841"/>
                </a:lnTo>
                <a:lnTo>
                  <a:pt x="2711920" y="2006447"/>
                </a:lnTo>
                <a:lnTo>
                  <a:pt x="2748686" y="1984502"/>
                </a:lnTo>
                <a:lnTo>
                  <a:pt x="2766923" y="1941093"/>
                </a:lnTo>
                <a:lnTo>
                  <a:pt x="2773845" y="1889048"/>
                </a:lnTo>
                <a:lnTo>
                  <a:pt x="2774835" y="1867763"/>
                </a:lnTo>
                <a:lnTo>
                  <a:pt x="2775166" y="1844509"/>
                </a:lnTo>
                <a:close/>
              </a:path>
            </a:pathLst>
          </a:custGeom>
          <a:solidFill>
            <a:srgbClr val="000000">
              <a:alpha val="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11839" y="0"/>
            <a:ext cx="1162811" cy="11628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1187" y="529924"/>
            <a:ext cx="3973829" cy="941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0098" y="1539239"/>
            <a:ext cx="10669905" cy="468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3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hyperlink" Target="https://github.com/lcromao/London-Capstone-Project" TargetMode="External"/><Relationship Id="rId5" Type="http://schemas.openxmlformats.org/officeDocument/2006/relationships/image" Target="../media/image3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25">
                <a:solidFill>
                  <a:srgbClr val="FFFFFF"/>
                </a:solidFill>
              </a:rPr>
              <a:t>Infrastructure</a:t>
            </a:r>
            <a:r>
              <a:rPr dirty="0" sz="5400" spc="-229">
                <a:solidFill>
                  <a:srgbClr val="FFFFFF"/>
                </a:solidFill>
              </a:rPr>
              <a:t> </a:t>
            </a:r>
            <a:r>
              <a:rPr dirty="0" sz="5400" spc="-10">
                <a:solidFill>
                  <a:srgbClr val="FFFFFF"/>
                </a:solidFill>
              </a:rPr>
              <a:t>Intelligence</a:t>
            </a:r>
            <a:r>
              <a:rPr dirty="0" sz="5400" spc="-250">
                <a:solidFill>
                  <a:srgbClr val="FFFFFF"/>
                </a:solidFill>
              </a:rPr>
              <a:t> </a:t>
            </a:r>
            <a:r>
              <a:rPr dirty="0" sz="5400" spc="-10">
                <a:solidFill>
                  <a:srgbClr val="FFFFFF"/>
                </a:solidFill>
              </a:rPr>
              <a:t>Dashboard</a:t>
            </a:r>
            <a:endParaRPr sz="5400"/>
          </a:p>
        </p:txBody>
      </p:sp>
      <p:sp>
        <p:nvSpPr>
          <p:cNvPr id="3" name="object 3" descr=""/>
          <p:cNvSpPr txBox="1"/>
          <p:nvPr/>
        </p:nvSpPr>
        <p:spPr>
          <a:xfrm>
            <a:off x="5315330" y="4414569"/>
            <a:ext cx="15608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JAN</a:t>
            </a:r>
            <a:r>
              <a:rPr dirty="0" sz="32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3480" y="379476"/>
            <a:ext cx="2185415" cy="21838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160"/>
              </a:spcBef>
            </a:pPr>
            <a:r>
              <a:rPr dirty="0"/>
              <a:t>OUR</a:t>
            </a:r>
            <a:r>
              <a:rPr dirty="0" spc="-15"/>
              <a:t> </a:t>
            </a:r>
            <a:r>
              <a:rPr dirty="0" spc="-20"/>
              <a:t>WORK</a:t>
            </a: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300">
                <a:solidFill>
                  <a:srgbClr val="7E7E7E"/>
                </a:solidFill>
              </a:rPr>
              <a:t>Agile</a:t>
            </a:r>
            <a:r>
              <a:rPr dirty="0" sz="1300" spc="-20">
                <a:solidFill>
                  <a:srgbClr val="7E7E7E"/>
                </a:solidFill>
              </a:rPr>
              <a:t> Team</a:t>
            </a:r>
            <a:endParaRPr sz="1300"/>
          </a:p>
        </p:txBody>
      </p:sp>
      <p:sp>
        <p:nvSpPr>
          <p:cNvPr id="3" name="object 3" descr=""/>
          <p:cNvSpPr/>
          <p:nvPr/>
        </p:nvSpPr>
        <p:spPr>
          <a:xfrm>
            <a:off x="657605" y="534162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 h="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982534" y="1028607"/>
            <a:ext cx="18148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i="1">
                <a:solidFill>
                  <a:srgbClr val="7E7E7E"/>
                </a:solidFill>
                <a:latin typeface="Calibri"/>
                <a:cs typeface="Calibri"/>
              </a:rPr>
              <a:t>Daily</a:t>
            </a:r>
            <a:r>
              <a:rPr dirty="0" sz="1800" spc="-2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7E7E7E"/>
                </a:solidFill>
                <a:latin typeface="Calibri"/>
                <a:cs typeface="Calibri"/>
              </a:rPr>
              <a:t>Meetings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i="1">
                <a:solidFill>
                  <a:srgbClr val="7E7E7E"/>
                </a:solidFill>
                <a:latin typeface="Calibri"/>
                <a:cs typeface="Calibri"/>
              </a:rPr>
              <a:t>Working</a:t>
            </a:r>
            <a:r>
              <a:rPr dirty="0" sz="1800" spc="-5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i="1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dirty="0" sz="1800" spc="-4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spc="-20" i="1">
                <a:solidFill>
                  <a:srgbClr val="7E7E7E"/>
                </a:solidFill>
                <a:latin typeface="Calibri"/>
                <a:cs typeface="Calibri"/>
              </a:rPr>
              <a:t>Pairs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53795" y="2089404"/>
            <a:ext cx="10956290" cy="631190"/>
          </a:xfrm>
          <a:custGeom>
            <a:avLst/>
            <a:gdLst/>
            <a:ahLst/>
            <a:cxnLst/>
            <a:rect l="l" t="t" r="r" b="b"/>
            <a:pathLst>
              <a:path w="10956290" h="631189">
                <a:moveTo>
                  <a:pt x="10956036" y="0"/>
                </a:moveTo>
                <a:lnTo>
                  <a:pt x="0" y="0"/>
                </a:lnTo>
                <a:lnTo>
                  <a:pt x="0" y="630936"/>
                </a:lnTo>
                <a:lnTo>
                  <a:pt x="10956036" y="630936"/>
                </a:lnTo>
                <a:lnTo>
                  <a:pt x="10956036" y="0"/>
                </a:lnTo>
                <a:close/>
              </a:path>
            </a:pathLst>
          </a:custGeom>
          <a:solidFill>
            <a:srgbClr val="AF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286413" y="2272511"/>
            <a:ext cx="51180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17/01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392351" y="2272511"/>
            <a:ext cx="51180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24/01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15917" y="2272511"/>
            <a:ext cx="51180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23/01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63049" y="2272511"/>
            <a:ext cx="51180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18/01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39483" y="2272511"/>
            <a:ext cx="51180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22/01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47445" y="2080005"/>
            <a:ext cx="10968990" cy="4316095"/>
            <a:chOff x="647445" y="2080005"/>
            <a:chExt cx="10968990" cy="4316095"/>
          </a:xfrm>
        </p:grpSpPr>
        <p:sp>
          <p:nvSpPr>
            <p:cNvPr id="12" name="object 12" descr=""/>
            <p:cNvSpPr/>
            <p:nvPr/>
          </p:nvSpPr>
          <p:spPr>
            <a:xfrm>
              <a:off x="653795" y="2089403"/>
              <a:ext cx="0" cy="4248150"/>
            </a:xfrm>
            <a:custGeom>
              <a:avLst/>
              <a:gdLst/>
              <a:ahLst/>
              <a:cxnLst/>
              <a:rect l="l" t="t" r="r" b="b"/>
              <a:pathLst>
                <a:path w="0" h="4248150">
                  <a:moveTo>
                    <a:pt x="0" y="0"/>
                  </a:moveTo>
                  <a:lnTo>
                    <a:pt x="0" y="4247997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45307" y="2086355"/>
              <a:ext cx="6573520" cy="4303395"/>
            </a:xfrm>
            <a:custGeom>
              <a:avLst/>
              <a:gdLst/>
              <a:ahLst/>
              <a:cxnLst/>
              <a:rect l="l" t="t" r="r" b="b"/>
              <a:pathLst>
                <a:path w="6573520" h="4303395">
                  <a:moveTo>
                    <a:pt x="0" y="1703832"/>
                  </a:moveTo>
                  <a:lnTo>
                    <a:pt x="0" y="4251045"/>
                  </a:lnTo>
                </a:path>
                <a:path w="6573520" h="4303395">
                  <a:moveTo>
                    <a:pt x="0" y="3048"/>
                  </a:moveTo>
                  <a:lnTo>
                    <a:pt x="0" y="1284732"/>
                  </a:lnTo>
                </a:path>
                <a:path w="6573520" h="4303395">
                  <a:moveTo>
                    <a:pt x="2191512" y="3276600"/>
                  </a:moveTo>
                  <a:lnTo>
                    <a:pt x="2191512" y="4247997"/>
                  </a:lnTo>
                </a:path>
                <a:path w="6573520" h="4303395">
                  <a:moveTo>
                    <a:pt x="2191512" y="2735580"/>
                  </a:moveTo>
                  <a:lnTo>
                    <a:pt x="2191512" y="2857500"/>
                  </a:lnTo>
                </a:path>
                <a:path w="6573520" h="4303395">
                  <a:moveTo>
                    <a:pt x="2191512" y="2228088"/>
                  </a:moveTo>
                  <a:lnTo>
                    <a:pt x="2191512" y="2316480"/>
                  </a:lnTo>
                </a:path>
                <a:path w="6573520" h="4303395">
                  <a:moveTo>
                    <a:pt x="2191512" y="0"/>
                  </a:moveTo>
                  <a:lnTo>
                    <a:pt x="2191512" y="1808988"/>
                  </a:lnTo>
                </a:path>
                <a:path w="6573520" h="4303395">
                  <a:moveTo>
                    <a:pt x="4381500" y="3276600"/>
                  </a:moveTo>
                  <a:lnTo>
                    <a:pt x="4381500" y="4302861"/>
                  </a:lnTo>
                </a:path>
                <a:path w="6573520" h="4303395">
                  <a:moveTo>
                    <a:pt x="4381500" y="2735580"/>
                  </a:moveTo>
                  <a:lnTo>
                    <a:pt x="4381500" y="2857500"/>
                  </a:lnTo>
                </a:path>
                <a:path w="6573520" h="4303395">
                  <a:moveTo>
                    <a:pt x="4381500" y="2228088"/>
                  </a:moveTo>
                  <a:lnTo>
                    <a:pt x="4381500" y="2316480"/>
                  </a:lnTo>
                </a:path>
                <a:path w="6573520" h="4303395">
                  <a:moveTo>
                    <a:pt x="4381500" y="54864"/>
                  </a:moveTo>
                  <a:lnTo>
                    <a:pt x="4381500" y="1808988"/>
                  </a:lnTo>
                </a:path>
                <a:path w="6573520" h="4303395">
                  <a:moveTo>
                    <a:pt x="6573012" y="3819144"/>
                  </a:moveTo>
                  <a:lnTo>
                    <a:pt x="6573012" y="3912108"/>
                  </a:lnTo>
                </a:path>
                <a:path w="6573520" h="4303395">
                  <a:moveTo>
                    <a:pt x="6573012" y="3276600"/>
                  </a:moveTo>
                  <a:lnTo>
                    <a:pt x="6573012" y="3400044"/>
                  </a:lnTo>
                </a:path>
                <a:path w="6573520" h="4303395">
                  <a:moveTo>
                    <a:pt x="6573012" y="54864"/>
                  </a:moveTo>
                  <a:lnTo>
                    <a:pt x="6573012" y="285750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609831" y="2089403"/>
              <a:ext cx="0" cy="4248150"/>
            </a:xfrm>
            <a:custGeom>
              <a:avLst/>
              <a:gdLst/>
              <a:ahLst/>
              <a:cxnLst/>
              <a:rect l="l" t="t" r="r" b="b"/>
              <a:pathLst>
                <a:path w="0" h="4248150">
                  <a:moveTo>
                    <a:pt x="0" y="0"/>
                  </a:moveTo>
                  <a:lnTo>
                    <a:pt x="0" y="4247997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828799" y="3371088"/>
              <a:ext cx="3001010" cy="419100"/>
            </a:xfrm>
            <a:custGeom>
              <a:avLst/>
              <a:gdLst/>
              <a:ahLst/>
              <a:cxnLst/>
              <a:rect l="l" t="t" r="r" b="b"/>
              <a:pathLst>
                <a:path w="3001010" h="419100">
                  <a:moveTo>
                    <a:pt x="3000755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3000755" y="419100"/>
                  </a:lnTo>
                  <a:lnTo>
                    <a:pt x="3000755" y="0"/>
                  </a:lnTo>
                  <a:close/>
                </a:path>
              </a:pathLst>
            </a:custGeom>
            <a:solidFill>
              <a:srgbClr val="8094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651503" y="3895344"/>
              <a:ext cx="3797935" cy="419100"/>
            </a:xfrm>
            <a:custGeom>
              <a:avLst/>
              <a:gdLst/>
              <a:ahLst/>
              <a:cxnLst/>
              <a:rect l="l" t="t" r="r" b="b"/>
              <a:pathLst>
                <a:path w="3797934" h="419100">
                  <a:moveTo>
                    <a:pt x="3797807" y="0"/>
                  </a:moveTo>
                  <a:lnTo>
                    <a:pt x="0" y="0"/>
                  </a:lnTo>
                  <a:lnTo>
                    <a:pt x="0" y="419099"/>
                  </a:lnTo>
                  <a:lnTo>
                    <a:pt x="3797807" y="419099"/>
                  </a:lnTo>
                  <a:lnTo>
                    <a:pt x="3797807" y="0"/>
                  </a:lnTo>
                  <a:close/>
                </a:path>
              </a:pathLst>
            </a:custGeom>
            <a:solidFill>
              <a:srgbClr val="E6E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55948" y="4943855"/>
              <a:ext cx="7404100" cy="419100"/>
            </a:xfrm>
            <a:custGeom>
              <a:avLst/>
              <a:gdLst/>
              <a:ahLst/>
              <a:cxnLst/>
              <a:rect l="l" t="t" r="r" b="b"/>
              <a:pathLst>
                <a:path w="7404100" h="419100">
                  <a:moveTo>
                    <a:pt x="7403592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7403592" y="419100"/>
                  </a:lnTo>
                  <a:lnTo>
                    <a:pt x="7403592" y="0"/>
                  </a:lnTo>
                  <a:close/>
                </a:path>
              </a:pathLst>
            </a:custGeom>
            <a:solidFill>
              <a:srgbClr val="58A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891272" y="5486400"/>
              <a:ext cx="3665220" cy="419100"/>
            </a:xfrm>
            <a:custGeom>
              <a:avLst/>
              <a:gdLst/>
              <a:ahLst/>
              <a:cxnLst/>
              <a:rect l="l" t="t" r="r" b="b"/>
              <a:pathLst>
                <a:path w="3665220" h="419100">
                  <a:moveTo>
                    <a:pt x="366522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3665220" y="419100"/>
                  </a:lnTo>
                  <a:lnTo>
                    <a:pt x="3665220" y="0"/>
                  </a:lnTo>
                  <a:close/>
                </a:path>
              </a:pathLst>
            </a:custGeom>
            <a:solidFill>
              <a:srgbClr val="E1E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6843" y="2897123"/>
              <a:ext cx="1999614" cy="419100"/>
            </a:xfrm>
            <a:custGeom>
              <a:avLst/>
              <a:gdLst/>
              <a:ahLst/>
              <a:cxnLst/>
              <a:rect l="l" t="t" r="r" b="b"/>
              <a:pathLst>
                <a:path w="1999614" h="419100">
                  <a:moveTo>
                    <a:pt x="1999488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999488" y="419100"/>
                  </a:lnTo>
                  <a:lnTo>
                    <a:pt x="1999488" y="0"/>
                  </a:lnTo>
                  <a:close/>
                </a:path>
              </a:pathLst>
            </a:custGeom>
            <a:solidFill>
              <a:srgbClr val="B34A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344366" y="2966148"/>
            <a:ext cx="2546985" cy="7213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Ideation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400">
              <a:latin typeface="Calibri"/>
              <a:cs typeface="Calibri"/>
            </a:endParaRPr>
          </a:p>
          <a:p>
            <a:pPr marL="149352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975430" y="3972518"/>
            <a:ext cx="11506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Data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Treatment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923019" y="5998464"/>
            <a:ext cx="2633980" cy="419100"/>
          </a:xfrm>
          <a:custGeom>
            <a:avLst/>
            <a:gdLst/>
            <a:ahLst/>
            <a:cxnLst/>
            <a:rect l="l" t="t" r="r" b="b"/>
            <a:pathLst>
              <a:path w="2633979" h="419100">
                <a:moveTo>
                  <a:pt x="2633472" y="0"/>
                </a:moveTo>
                <a:lnTo>
                  <a:pt x="0" y="0"/>
                </a:lnTo>
                <a:lnTo>
                  <a:pt x="0" y="419100"/>
                </a:lnTo>
                <a:lnTo>
                  <a:pt x="2633472" y="419100"/>
                </a:lnTo>
                <a:lnTo>
                  <a:pt x="2633472" y="0"/>
                </a:lnTo>
                <a:close/>
              </a:path>
            </a:pathLst>
          </a:custGeom>
          <a:solidFill>
            <a:srgbClr val="E1E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602571" y="5563026"/>
            <a:ext cx="2244090" cy="751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"/>
                <a:cs typeface="Calibri"/>
              </a:rPr>
              <a:t>Analysis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 </a:t>
            </a:r>
            <a:r>
              <a:rPr dirty="0" sz="1400" spc="-10">
                <a:latin typeface="Calibri"/>
                <a:cs typeface="Calibri"/>
              </a:rPr>
              <a:t>Recommendation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400">
              <a:latin typeface="Calibri"/>
              <a:cs typeface="Calibri"/>
            </a:endParaRPr>
          </a:p>
          <a:p>
            <a:pPr marL="100838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Calibri"/>
                <a:cs typeface="Calibri"/>
              </a:rPr>
              <a:t>Presentation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4155947" y="4402835"/>
            <a:ext cx="3797935" cy="419100"/>
          </a:xfrm>
          <a:custGeom>
            <a:avLst/>
            <a:gdLst/>
            <a:ahLst/>
            <a:cxnLst/>
            <a:rect l="l" t="t" r="r" b="b"/>
            <a:pathLst>
              <a:path w="3797934" h="419100">
                <a:moveTo>
                  <a:pt x="3797807" y="0"/>
                </a:moveTo>
                <a:lnTo>
                  <a:pt x="0" y="0"/>
                </a:lnTo>
                <a:lnTo>
                  <a:pt x="0" y="419100"/>
                </a:lnTo>
                <a:lnTo>
                  <a:pt x="3797807" y="419100"/>
                </a:lnTo>
                <a:lnTo>
                  <a:pt x="3797807" y="0"/>
                </a:lnTo>
                <a:close/>
              </a:path>
            </a:pathLst>
          </a:custGeom>
          <a:solidFill>
            <a:srgbClr val="58A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944803" y="4479237"/>
            <a:ext cx="3291204" cy="780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Sheet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322" y="3129785"/>
            <a:ext cx="278130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6390" algn="l"/>
                <a:tab pos="675005" algn="l"/>
                <a:tab pos="1013460" algn="l"/>
                <a:tab pos="1368425" algn="l"/>
                <a:tab pos="1938655" algn="l"/>
                <a:tab pos="2244725" algn="l"/>
                <a:tab pos="2604770" algn="l"/>
              </a:tabLst>
            </a:pPr>
            <a:r>
              <a:rPr dirty="0" sz="2000" spc="-50"/>
              <a:t>T</a:t>
            </a:r>
            <a:r>
              <a:rPr dirty="0" sz="2000"/>
              <a:t>	</a:t>
            </a:r>
            <a:r>
              <a:rPr dirty="0" sz="2000" spc="-50"/>
              <a:t>H</a:t>
            </a:r>
            <a:r>
              <a:rPr dirty="0" sz="2000"/>
              <a:t>	</a:t>
            </a:r>
            <a:r>
              <a:rPr dirty="0" sz="2000" spc="-50"/>
              <a:t>A</a:t>
            </a:r>
            <a:r>
              <a:rPr dirty="0" sz="2000"/>
              <a:t>	</a:t>
            </a:r>
            <a:r>
              <a:rPr dirty="0" sz="2000" spc="-50"/>
              <a:t>N</a:t>
            </a:r>
            <a:r>
              <a:rPr dirty="0" sz="2000"/>
              <a:t>	</a:t>
            </a:r>
            <a:r>
              <a:rPr dirty="0" sz="2000" spc="-50"/>
              <a:t>K</a:t>
            </a:r>
            <a:r>
              <a:rPr dirty="0" sz="2000"/>
              <a:t>	</a:t>
            </a:r>
            <a:r>
              <a:rPr dirty="0" sz="2000" spc="-50"/>
              <a:t>Y</a:t>
            </a:r>
            <a:r>
              <a:rPr dirty="0" sz="2000"/>
              <a:t>	</a:t>
            </a:r>
            <a:r>
              <a:rPr dirty="0" sz="2000" spc="-50"/>
              <a:t>O</a:t>
            </a:r>
            <a:r>
              <a:rPr dirty="0" sz="2000"/>
              <a:t>	</a:t>
            </a:r>
            <a:r>
              <a:rPr dirty="0" sz="2000" spc="-50"/>
              <a:t>U</a:t>
            </a:r>
            <a:endParaRPr sz="2000"/>
          </a:p>
        </p:txBody>
      </p:sp>
    </p:spTree>
  </p:cSld>
  <p:clrMapOvr>
    <a:masterClrMapping/>
  </p:clrMapOvr>
  <p:transition spd="med">
    <p:fade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400" y="2089404"/>
            <a:ext cx="3569335" cy="2013585"/>
          </a:xfrm>
          <a:custGeom>
            <a:avLst/>
            <a:gdLst/>
            <a:ahLst/>
            <a:cxnLst/>
            <a:rect l="l" t="t" r="r" b="b"/>
            <a:pathLst>
              <a:path w="3569335" h="2013585">
                <a:moveTo>
                  <a:pt x="3569208" y="0"/>
                </a:moveTo>
                <a:lnTo>
                  <a:pt x="0" y="0"/>
                </a:lnTo>
                <a:lnTo>
                  <a:pt x="0" y="2013204"/>
                </a:lnTo>
                <a:lnTo>
                  <a:pt x="3569208" y="2013204"/>
                </a:lnTo>
                <a:lnTo>
                  <a:pt x="3569208" y="0"/>
                </a:lnTo>
                <a:close/>
              </a:path>
            </a:pathLst>
          </a:custGeom>
          <a:solidFill>
            <a:srgbClr val="E1E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311396" y="2089404"/>
            <a:ext cx="3569335" cy="2013585"/>
          </a:xfrm>
          <a:custGeom>
            <a:avLst/>
            <a:gdLst/>
            <a:ahLst/>
            <a:cxnLst/>
            <a:rect l="l" t="t" r="r" b="b"/>
            <a:pathLst>
              <a:path w="3569334" h="2013585">
                <a:moveTo>
                  <a:pt x="3569207" y="0"/>
                </a:moveTo>
                <a:lnTo>
                  <a:pt x="0" y="0"/>
                </a:lnTo>
                <a:lnTo>
                  <a:pt x="0" y="2013204"/>
                </a:lnTo>
                <a:lnTo>
                  <a:pt x="3569207" y="2013204"/>
                </a:lnTo>
                <a:lnTo>
                  <a:pt x="3569207" y="0"/>
                </a:lnTo>
                <a:close/>
              </a:path>
            </a:pathLst>
          </a:custGeom>
          <a:solidFill>
            <a:srgbClr val="116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089392" y="4311396"/>
            <a:ext cx="3569335" cy="2013585"/>
          </a:xfrm>
          <a:custGeom>
            <a:avLst/>
            <a:gdLst/>
            <a:ahLst/>
            <a:cxnLst/>
            <a:rect l="l" t="t" r="r" b="b"/>
            <a:pathLst>
              <a:path w="3569334" h="2013585">
                <a:moveTo>
                  <a:pt x="3569207" y="0"/>
                </a:moveTo>
                <a:lnTo>
                  <a:pt x="0" y="0"/>
                </a:lnTo>
                <a:lnTo>
                  <a:pt x="0" y="2013203"/>
                </a:lnTo>
                <a:lnTo>
                  <a:pt x="3569207" y="2013203"/>
                </a:lnTo>
                <a:lnTo>
                  <a:pt x="3569207" y="0"/>
                </a:lnTo>
                <a:close/>
              </a:path>
            </a:pathLst>
          </a:custGeom>
          <a:solidFill>
            <a:srgbClr val="116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311396" y="4311396"/>
            <a:ext cx="3569335" cy="2013585"/>
          </a:xfrm>
          <a:custGeom>
            <a:avLst/>
            <a:gdLst/>
            <a:ahLst/>
            <a:cxnLst/>
            <a:rect l="l" t="t" r="r" b="b"/>
            <a:pathLst>
              <a:path w="3569334" h="2013585">
                <a:moveTo>
                  <a:pt x="3569207" y="0"/>
                </a:moveTo>
                <a:lnTo>
                  <a:pt x="0" y="0"/>
                </a:lnTo>
                <a:lnTo>
                  <a:pt x="0" y="2013203"/>
                </a:lnTo>
                <a:lnTo>
                  <a:pt x="3569207" y="2013203"/>
                </a:lnTo>
                <a:lnTo>
                  <a:pt x="3569207" y="0"/>
                </a:lnTo>
                <a:close/>
              </a:path>
            </a:pathLst>
          </a:custGeom>
          <a:solidFill>
            <a:srgbClr val="E1E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160"/>
              </a:spcBef>
            </a:pPr>
            <a:r>
              <a:rPr dirty="0"/>
              <a:t>MANAGEMENT</a:t>
            </a:r>
            <a:r>
              <a:rPr dirty="0" spc="-185"/>
              <a:t> </a:t>
            </a:r>
            <a:r>
              <a:rPr dirty="0" spc="-20"/>
              <a:t>TEAM</a:t>
            </a: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300">
                <a:solidFill>
                  <a:srgbClr val="7E7E7E"/>
                </a:solidFill>
              </a:rPr>
              <a:t>Enter</a:t>
            </a:r>
            <a:r>
              <a:rPr dirty="0" sz="1300" spc="-35">
                <a:solidFill>
                  <a:srgbClr val="7E7E7E"/>
                </a:solidFill>
              </a:rPr>
              <a:t> </a:t>
            </a:r>
            <a:r>
              <a:rPr dirty="0" sz="1300">
                <a:solidFill>
                  <a:srgbClr val="7E7E7E"/>
                </a:solidFill>
              </a:rPr>
              <a:t>your</a:t>
            </a:r>
            <a:r>
              <a:rPr dirty="0" sz="1300" spc="-35">
                <a:solidFill>
                  <a:srgbClr val="7E7E7E"/>
                </a:solidFill>
              </a:rPr>
              <a:t> </a:t>
            </a:r>
            <a:r>
              <a:rPr dirty="0" sz="1300">
                <a:solidFill>
                  <a:srgbClr val="7E7E7E"/>
                </a:solidFill>
              </a:rPr>
              <a:t>subhead</a:t>
            </a:r>
            <a:r>
              <a:rPr dirty="0" sz="1300" spc="-15">
                <a:solidFill>
                  <a:srgbClr val="7E7E7E"/>
                </a:solidFill>
              </a:rPr>
              <a:t> </a:t>
            </a:r>
            <a:r>
              <a:rPr dirty="0" sz="1300">
                <a:solidFill>
                  <a:srgbClr val="7E7E7E"/>
                </a:solidFill>
              </a:rPr>
              <a:t>line</a:t>
            </a:r>
            <a:r>
              <a:rPr dirty="0" sz="1300" spc="-20">
                <a:solidFill>
                  <a:srgbClr val="7E7E7E"/>
                </a:solidFill>
              </a:rPr>
              <a:t> here</a:t>
            </a:r>
            <a:endParaRPr sz="1300"/>
          </a:p>
        </p:txBody>
      </p:sp>
      <p:sp>
        <p:nvSpPr>
          <p:cNvPr id="7" name="object 7" descr=""/>
          <p:cNvSpPr/>
          <p:nvPr/>
        </p:nvSpPr>
        <p:spPr>
          <a:xfrm>
            <a:off x="657605" y="534162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 h="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33400" y="4311396"/>
            <a:ext cx="3569335" cy="2013585"/>
          </a:xfrm>
          <a:custGeom>
            <a:avLst/>
            <a:gdLst/>
            <a:ahLst/>
            <a:cxnLst/>
            <a:rect l="l" t="t" r="r" b="b"/>
            <a:pathLst>
              <a:path w="3569335" h="2013585">
                <a:moveTo>
                  <a:pt x="3569208" y="0"/>
                </a:moveTo>
                <a:lnTo>
                  <a:pt x="0" y="0"/>
                </a:lnTo>
                <a:lnTo>
                  <a:pt x="0" y="2013203"/>
                </a:lnTo>
                <a:lnTo>
                  <a:pt x="3569208" y="2013203"/>
                </a:lnTo>
                <a:lnTo>
                  <a:pt x="3569208" y="0"/>
                </a:lnTo>
                <a:close/>
              </a:path>
            </a:pathLst>
          </a:custGeom>
          <a:solidFill>
            <a:srgbClr val="116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089392" y="2089404"/>
            <a:ext cx="3569335" cy="2013585"/>
          </a:xfrm>
          <a:custGeom>
            <a:avLst/>
            <a:gdLst/>
            <a:ahLst/>
            <a:cxnLst/>
            <a:rect l="l" t="t" r="r" b="b"/>
            <a:pathLst>
              <a:path w="3569334" h="2013585">
                <a:moveTo>
                  <a:pt x="3569207" y="0"/>
                </a:moveTo>
                <a:lnTo>
                  <a:pt x="0" y="0"/>
                </a:lnTo>
                <a:lnTo>
                  <a:pt x="0" y="2013204"/>
                </a:lnTo>
                <a:lnTo>
                  <a:pt x="3569207" y="2013204"/>
                </a:lnTo>
                <a:lnTo>
                  <a:pt x="3569207" y="0"/>
                </a:lnTo>
                <a:close/>
              </a:path>
            </a:pathLst>
          </a:custGeom>
          <a:solidFill>
            <a:srgbClr val="E1E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33400" y="2089404"/>
            <a:ext cx="3569335" cy="2013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400">
              <a:latin typeface="Times New Roman"/>
              <a:cs typeface="Times New Roman"/>
            </a:endParaRPr>
          </a:p>
          <a:p>
            <a:pPr marL="18268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alibri"/>
                <a:cs typeface="Calibri"/>
              </a:rPr>
              <a:t>Dayse</a:t>
            </a:r>
            <a:r>
              <a:rPr dirty="0" sz="1400" spc="-8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Rivera</a:t>
            </a:r>
            <a:endParaRPr sz="1400">
              <a:latin typeface="Calibri"/>
              <a:cs typeface="Calibri"/>
            </a:endParaRPr>
          </a:p>
          <a:p>
            <a:pPr marL="1826895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latin typeface="Calibri"/>
                <a:cs typeface="Calibri"/>
              </a:rPr>
              <a:t>Scrum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Master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11396" y="2089404"/>
            <a:ext cx="3569335" cy="2013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400">
              <a:latin typeface="Times New Roman"/>
              <a:cs typeface="Times New Roman"/>
            </a:endParaRPr>
          </a:p>
          <a:p>
            <a:pPr marL="18268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Larissa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Roberta</a:t>
            </a:r>
            <a:endParaRPr sz="1400">
              <a:latin typeface="Calibri"/>
              <a:cs typeface="Calibri"/>
            </a:endParaRPr>
          </a:p>
          <a:p>
            <a:pPr marL="1826895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089392" y="2089404"/>
            <a:ext cx="3569335" cy="2013585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400">
              <a:latin typeface="Times New Roman"/>
              <a:cs typeface="Times New Roman"/>
            </a:endParaRPr>
          </a:p>
          <a:p>
            <a:pPr marL="18268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alibri"/>
                <a:cs typeface="Calibri"/>
              </a:rPr>
              <a:t>Lidiane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Parisi</a:t>
            </a:r>
            <a:endParaRPr sz="1400">
              <a:latin typeface="Calibri"/>
              <a:cs typeface="Calibri"/>
            </a:endParaRPr>
          </a:p>
          <a:p>
            <a:pPr marL="1826895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latin typeface="Calibri"/>
                <a:cs typeface="Calibri"/>
              </a:rPr>
              <a:t>Agile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Team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3400" y="4311396"/>
            <a:ext cx="3569335" cy="2013585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400">
              <a:latin typeface="Times New Roman"/>
              <a:cs typeface="Times New Roman"/>
            </a:endParaRPr>
          </a:p>
          <a:p>
            <a:pPr marL="18268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Lucas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Romão</a:t>
            </a:r>
            <a:endParaRPr sz="1400">
              <a:latin typeface="Calibri"/>
              <a:cs typeface="Calibri"/>
            </a:endParaRPr>
          </a:p>
          <a:p>
            <a:pPr marL="1826895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11396" y="4311396"/>
            <a:ext cx="3569335" cy="2013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400">
              <a:latin typeface="Times New Roman"/>
              <a:cs typeface="Times New Roman"/>
            </a:endParaRPr>
          </a:p>
          <a:p>
            <a:pPr marL="18268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alibri"/>
                <a:cs typeface="Calibri"/>
              </a:rPr>
              <a:t>Maísa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Mendonça</a:t>
            </a:r>
            <a:endParaRPr sz="1400">
              <a:latin typeface="Calibri"/>
              <a:cs typeface="Calibri"/>
            </a:endParaRPr>
          </a:p>
          <a:p>
            <a:pPr marL="1826895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latin typeface="Calibri"/>
                <a:cs typeface="Calibri"/>
              </a:rPr>
              <a:t>Agile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Team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089392" y="4311396"/>
            <a:ext cx="3569335" cy="2013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400">
              <a:latin typeface="Times New Roman"/>
              <a:cs typeface="Times New Roman"/>
            </a:endParaRPr>
          </a:p>
          <a:p>
            <a:pPr marL="18268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Vinícius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Guimarães</a:t>
            </a:r>
            <a:endParaRPr sz="1400">
              <a:latin typeface="Calibri"/>
              <a:cs typeface="Calibri"/>
            </a:endParaRPr>
          </a:p>
          <a:p>
            <a:pPr marL="1826895">
              <a:lnSpc>
                <a:spcPct val="100000"/>
              </a:lnSpc>
              <a:spcBef>
                <a:spcPts val="56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4588" y="2500883"/>
            <a:ext cx="1190244" cy="1191767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8482583" y="2500883"/>
            <a:ext cx="2204085" cy="1190625"/>
            <a:chOff x="8482583" y="2500883"/>
            <a:chExt cx="2204085" cy="119062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583" y="2500883"/>
              <a:ext cx="1190244" cy="119024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8605" y="3297681"/>
              <a:ext cx="219964" cy="21996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6829" y="3297681"/>
              <a:ext cx="221488" cy="21996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6577" y="3297681"/>
              <a:ext cx="219964" cy="2199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959" y="3339083"/>
              <a:ext cx="144779" cy="1432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2363" y="3368039"/>
              <a:ext cx="88391" cy="88391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925068" y="4722876"/>
            <a:ext cx="2170430" cy="1191895"/>
            <a:chOff x="925068" y="4722876"/>
            <a:chExt cx="2170430" cy="119189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068" y="4722876"/>
              <a:ext cx="1191767" cy="119176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038" y="5539486"/>
              <a:ext cx="221487" cy="21996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5785" y="5539486"/>
              <a:ext cx="219963" cy="21996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4010" y="5539486"/>
              <a:ext cx="221487" cy="2199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5916" y="5580888"/>
              <a:ext cx="143255" cy="1432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1320" y="5609844"/>
              <a:ext cx="86867" cy="88391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4704588" y="4722876"/>
            <a:ext cx="2183130" cy="1191895"/>
            <a:chOff x="4704588" y="4722876"/>
            <a:chExt cx="2183130" cy="1191895"/>
          </a:xfrm>
        </p:grpSpPr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4588" y="4722876"/>
              <a:ext cx="1190243" cy="119176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27750" y="5542533"/>
              <a:ext cx="221487" cy="21996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97498" y="5542533"/>
              <a:ext cx="219964" cy="21996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5722" y="5542533"/>
              <a:ext cx="221488" cy="2199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67628" y="5583936"/>
              <a:ext cx="143255" cy="1432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3031" y="5612891"/>
              <a:ext cx="86867" cy="86867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482583" y="4722876"/>
            <a:ext cx="1190244" cy="119087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25067" y="2500883"/>
            <a:ext cx="1191767" cy="1191767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06641" y="3317494"/>
            <a:ext cx="219963" cy="219964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6136894" y="3317494"/>
            <a:ext cx="221615" cy="220345"/>
            <a:chOff x="6136894" y="3317494"/>
            <a:chExt cx="221615" cy="220345"/>
          </a:xfrm>
        </p:grpSpPr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6894" y="3317494"/>
              <a:ext cx="221487" cy="2199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6772" y="3358895"/>
              <a:ext cx="143255" cy="143255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6674866" y="3317494"/>
            <a:ext cx="220345" cy="220345"/>
            <a:chOff x="6674866" y="3317494"/>
            <a:chExt cx="220345" cy="220345"/>
          </a:xfrm>
        </p:grpSpPr>
        <p:pic>
          <p:nvPicPr>
            <p:cNvPr id="45" name="object 4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74866" y="3317494"/>
              <a:ext cx="219964" cy="2199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2176" y="3387852"/>
              <a:ext cx="86867" cy="88391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602738" y="3288538"/>
            <a:ext cx="221487" cy="219964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2334514" y="3288538"/>
            <a:ext cx="220345" cy="220345"/>
            <a:chOff x="2334514" y="3288538"/>
            <a:chExt cx="220345" cy="220345"/>
          </a:xfrm>
        </p:grpSpPr>
        <p:pic>
          <p:nvPicPr>
            <p:cNvPr id="49" name="object 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34514" y="3288538"/>
              <a:ext cx="219963" cy="2199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2868" y="3329940"/>
              <a:ext cx="144779" cy="143255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2872485" y="3288538"/>
            <a:ext cx="220345" cy="220345"/>
            <a:chOff x="2872485" y="3288538"/>
            <a:chExt cx="220345" cy="220345"/>
          </a:xfrm>
        </p:grpSpPr>
        <p:pic>
          <p:nvPicPr>
            <p:cNvPr id="52" name="object 5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72485" y="3288538"/>
              <a:ext cx="219963" cy="21996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8271" y="3358895"/>
              <a:ext cx="88391" cy="88391"/>
            </a:xfrm>
            <a:prstGeom prst="rect">
              <a:avLst/>
            </a:prstGeom>
          </p:spPr>
        </p:pic>
      </p:grpSp>
      <p:pic>
        <p:nvPicPr>
          <p:cNvPr id="54" name="object 5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169397" y="5556250"/>
            <a:ext cx="219964" cy="219963"/>
          </a:xfrm>
          <a:prstGeom prst="rect">
            <a:avLst/>
          </a:prstGeom>
        </p:spPr>
      </p:pic>
      <p:grpSp>
        <p:nvGrpSpPr>
          <p:cNvPr id="55" name="object 55" descr=""/>
          <p:cNvGrpSpPr/>
          <p:nvPr/>
        </p:nvGrpSpPr>
        <p:grpSpPr>
          <a:xfrm>
            <a:off x="9899650" y="5556250"/>
            <a:ext cx="221615" cy="220345"/>
            <a:chOff x="9899650" y="5556250"/>
            <a:chExt cx="221615" cy="220345"/>
          </a:xfrm>
        </p:grpSpPr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99650" y="5556250"/>
              <a:ext cx="221488" cy="21996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9527" y="5597651"/>
              <a:ext cx="143255" cy="143255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0437621" y="5556250"/>
            <a:ext cx="220345" cy="220345"/>
            <a:chOff x="10437621" y="5556250"/>
            <a:chExt cx="220345" cy="220345"/>
          </a:xfrm>
        </p:grpSpPr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37621" y="5556250"/>
              <a:ext cx="219964" cy="21996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04930" y="5626607"/>
              <a:ext cx="86867" cy="8686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2192000" cy="3429000"/>
            </a:xfrm>
            <a:custGeom>
              <a:avLst/>
              <a:gdLst/>
              <a:ahLst/>
              <a:cxnLst/>
              <a:rect l="l" t="t" r="r" b="b"/>
              <a:pathLst>
                <a:path w="12192000" h="3429000">
                  <a:moveTo>
                    <a:pt x="12192000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12192000" y="3429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16F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8684" y="403859"/>
              <a:ext cx="3789045" cy="6196965"/>
            </a:xfrm>
            <a:custGeom>
              <a:avLst/>
              <a:gdLst/>
              <a:ahLst/>
              <a:cxnLst/>
              <a:rect l="l" t="t" r="r" b="b"/>
              <a:pathLst>
                <a:path w="3789045" h="6196965">
                  <a:moveTo>
                    <a:pt x="3788664" y="0"/>
                  </a:moveTo>
                  <a:lnTo>
                    <a:pt x="0" y="0"/>
                  </a:lnTo>
                  <a:lnTo>
                    <a:pt x="0" y="6196584"/>
                  </a:lnTo>
                  <a:lnTo>
                    <a:pt x="3788664" y="6196584"/>
                  </a:lnTo>
                  <a:lnTo>
                    <a:pt x="3788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57605" y="534162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 h="0">
                  <a:moveTo>
                    <a:pt x="0" y="0"/>
                  </a:moveTo>
                  <a:lnTo>
                    <a:pt x="565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7348" y="406908"/>
              <a:ext cx="8125967" cy="548182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38684" y="403859"/>
            <a:ext cx="3789045" cy="6196965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marL="509905" marR="847090">
              <a:lnSpc>
                <a:spcPct val="100000"/>
              </a:lnSpc>
              <a:spcBef>
                <a:spcPts val="2155"/>
              </a:spcBef>
            </a:pPr>
            <a:r>
              <a:rPr dirty="0" sz="3500" spc="-10">
                <a:latin typeface="Calibri"/>
                <a:cs typeface="Calibri"/>
              </a:rPr>
              <a:t>PROJECT DESCRIPTION</a:t>
            </a:r>
            <a:endParaRPr sz="3500">
              <a:latin typeface="Calibri"/>
              <a:cs typeface="Calibri"/>
            </a:endParaRPr>
          </a:p>
          <a:p>
            <a:pPr marL="509905" marR="918844">
              <a:lnSpc>
                <a:spcPct val="100000"/>
              </a:lnSpc>
              <a:spcBef>
                <a:spcPts val="2070"/>
              </a:spcBef>
            </a:pPr>
            <a:r>
              <a:rPr dirty="0" sz="2400" i="1">
                <a:latin typeface="Calibri"/>
                <a:cs typeface="Calibri"/>
              </a:rPr>
              <a:t>Where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would</a:t>
            </a:r>
            <a:r>
              <a:rPr dirty="0" sz="2400" spc="-55" i="1">
                <a:latin typeface="Calibri"/>
                <a:cs typeface="Calibri"/>
              </a:rPr>
              <a:t> </a:t>
            </a:r>
            <a:r>
              <a:rPr dirty="0" sz="2400" spc="-25" i="1">
                <a:latin typeface="Calibri"/>
                <a:cs typeface="Calibri"/>
              </a:rPr>
              <a:t>be</a:t>
            </a:r>
            <a:r>
              <a:rPr dirty="0" sz="2400" spc="-2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the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best</a:t>
            </a:r>
            <a:r>
              <a:rPr dirty="0" sz="2400" spc="-5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location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spc="-25" i="1">
                <a:latin typeface="Calibri"/>
                <a:cs typeface="Calibri"/>
              </a:rPr>
              <a:t>in </a:t>
            </a:r>
            <a:r>
              <a:rPr dirty="0" sz="2400" i="1">
                <a:latin typeface="Calibri"/>
                <a:cs typeface="Calibri"/>
              </a:rPr>
              <a:t>London</a:t>
            </a:r>
            <a:r>
              <a:rPr dirty="0" sz="2400" spc="-5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to</a:t>
            </a:r>
            <a:r>
              <a:rPr dirty="0" sz="2400" spc="-7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allocate </a:t>
            </a:r>
            <a:r>
              <a:rPr dirty="0" sz="2400" i="1">
                <a:latin typeface="Calibri"/>
                <a:cs typeface="Calibri"/>
              </a:rPr>
              <a:t>public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resources?</a:t>
            </a:r>
            <a:endParaRPr sz="2400">
              <a:latin typeface="Calibri"/>
              <a:cs typeface="Calibri"/>
            </a:endParaRPr>
          </a:p>
          <a:p>
            <a:pPr marL="496570">
              <a:lnSpc>
                <a:spcPct val="100000"/>
              </a:lnSpc>
              <a:spcBef>
                <a:spcPts val="2065"/>
              </a:spcBef>
            </a:pPr>
            <a:r>
              <a:rPr dirty="0" sz="1400" b="1">
                <a:latin typeface="Calibri"/>
                <a:cs typeface="Calibri"/>
              </a:rPr>
              <a:t>As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City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Planner</a:t>
            </a:r>
            <a:endParaRPr sz="1400">
              <a:latin typeface="Calibri"/>
              <a:cs typeface="Calibri"/>
            </a:endParaRPr>
          </a:p>
          <a:p>
            <a:pPr marL="496570" marR="136525">
              <a:lnSpc>
                <a:spcPct val="100000"/>
              </a:lnSpc>
            </a:pPr>
            <a:r>
              <a:rPr dirty="0" sz="1400" i="1">
                <a:latin typeface="Calibri"/>
                <a:cs typeface="Calibri"/>
              </a:rPr>
              <a:t>“I</a:t>
            </a:r>
            <a:r>
              <a:rPr dirty="0" sz="1400" spc="-6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want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spc="-60" i="1">
                <a:latin typeface="Calibri"/>
                <a:cs typeface="Calibri"/>
              </a:rPr>
              <a:t>To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Have</a:t>
            </a:r>
            <a:r>
              <a:rPr dirty="0" sz="1400" spc="-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insights</a:t>
            </a:r>
            <a:r>
              <a:rPr dirty="0" sz="1400" spc="-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into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criminality,</a:t>
            </a:r>
            <a:r>
              <a:rPr dirty="0" sz="1400" spc="-1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education,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financial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well-</a:t>
            </a:r>
            <a:r>
              <a:rPr dirty="0" sz="1400" i="1">
                <a:latin typeface="Calibri"/>
                <a:cs typeface="Calibri"/>
              </a:rPr>
              <a:t>being,</a:t>
            </a:r>
            <a:r>
              <a:rPr dirty="0" sz="1400" spc="-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health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spc="-20" i="1">
                <a:latin typeface="Calibri"/>
                <a:cs typeface="Calibri"/>
              </a:rPr>
              <a:t>well- </a:t>
            </a:r>
            <a:r>
              <a:rPr dirty="0" sz="1400" i="1">
                <a:latin typeface="Calibri"/>
                <a:cs typeface="Calibri"/>
              </a:rPr>
              <a:t>being,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and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drug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use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for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each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London </a:t>
            </a:r>
            <a:r>
              <a:rPr dirty="0" sz="1400" i="1">
                <a:latin typeface="Calibri"/>
                <a:cs typeface="Calibri"/>
              </a:rPr>
              <a:t>borough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so</a:t>
            </a:r>
            <a:r>
              <a:rPr dirty="0" sz="1400" spc="-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can</a:t>
            </a:r>
            <a:r>
              <a:rPr dirty="0" sz="1400" spc="-1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allocate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resources</a:t>
            </a:r>
            <a:r>
              <a:rPr dirty="0" sz="1400" spc="-5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the </a:t>
            </a:r>
            <a:r>
              <a:rPr dirty="0" sz="1400" i="1">
                <a:latin typeface="Calibri"/>
                <a:cs typeface="Calibri"/>
              </a:rPr>
              <a:t>necessary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boroughs”</a:t>
            </a:r>
            <a:endParaRPr sz="1400">
              <a:latin typeface="Calibri"/>
              <a:cs typeface="Calibri"/>
            </a:endParaRPr>
          </a:p>
          <a:p>
            <a:pPr marL="496570">
              <a:lnSpc>
                <a:spcPct val="100000"/>
              </a:lnSpc>
              <a:spcBef>
                <a:spcPts val="1680"/>
              </a:spcBef>
            </a:pPr>
            <a:r>
              <a:rPr dirty="0" sz="1400" b="1">
                <a:latin typeface="Calibri"/>
                <a:cs typeface="Calibri"/>
              </a:rPr>
              <a:t>As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citizen</a:t>
            </a:r>
            <a:endParaRPr sz="1400">
              <a:latin typeface="Calibri"/>
              <a:cs typeface="Calibri"/>
            </a:endParaRPr>
          </a:p>
          <a:p>
            <a:pPr marL="496570" marR="16383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latin typeface="Calibri"/>
                <a:cs typeface="Calibri"/>
              </a:rPr>
              <a:t>“I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want</a:t>
            </a:r>
            <a:r>
              <a:rPr dirty="0" sz="1400" spc="-10" i="1">
                <a:latin typeface="Calibri"/>
                <a:cs typeface="Calibri"/>
              </a:rPr>
              <a:t> </a:t>
            </a:r>
            <a:r>
              <a:rPr dirty="0" sz="1400" spc="-60" i="1">
                <a:latin typeface="Calibri"/>
                <a:cs typeface="Calibri"/>
              </a:rPr>
              <a:t>To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observe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the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behavior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spc="-20" i="1">
                <a:latin typeface="Calibri"/>
                <a:cs typeface="Calibri"/>
              </a:rPr>
              <a:t>upon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criminality,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education,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financial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well-being, </a:t>
            </a:r>
            <a:r>
              <a:rPr dirty="0" sz="1400" i="1">
                <a:latin typeface="Calibri"/>
                <a:cs typeface="Calibri"/>
              </a:rPr>
              <a:t>health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well-being,</a:t>
            </a:r>
            <a:r>
              <a:rPr dirty="0" sz="1400" spc="-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and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drug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use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for</a:t>
            </a:r>
            <a:r>
              <a:rPr dirty="0" sz="1400" spc="-55" i="1">
                <a:latin typeface="Calibri"/>
                <a:cs typeface="Calibri"/>
              </a:rPr>
              <a:t> </a:t>
            </a:r>
            <a:r>
              <a:rPr dirty="0" sz="1400" spc="-20" i="1">
                <a:latin typeface="Calibri"/>
                <a:cs typeface="Calibri"/>
              </a:rPr>
              <a:t>each </a:t>
            </a:r>
            <a:r>
              <a:rPr dirty="0" sz="1400" i="1">
                <a:latin typeface="Calibri"/>
                <a:cs typeface="Calibri"/>
              </a:rPr>
              <a:t>London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borough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so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can</a:t>
            </a:r>
            <a:r>
              <a:rPr dirty="0" sz="1400" spc="-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be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updated</a:t>
            </a:r>
            <a:r>
              <a:rPr dirty="0" sz="1400" spc="-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on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the </a:t>
            </a:r>
            <a:r>
              <a:rPr dirty="0" sz="1400" i="1">
                <a:latin typeface="Calibri"/>
                <a:cs typeface="Calibri"/>
              </a:rPr>
              <a:t>socioeconomic</a:t>
            </a:r>
            <a:r>
              <a:rPr dirty="0" sz="1400" spc="-7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data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of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my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spc="-20" i="1">
                <a:latin typeface="Calibri"/>
                <a:cs typeface="Calibri"/>
              </a:rPr>
              <a:t>city”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74732" y="6456339"/>
            <a:ext cx="55435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i="1">
                <a:latin typeface="Calibri"/>
                <a:cs typeface="Calibri"/>
              </a:rPr>
              <a:t>*Caroli,</a:t>
            </a:r>
            <a:r>
              <a:rPr dirty="0" sz="800" spc="-3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P.,</a:t>
            </a:r>
            <a:r>
              <a:rPr dirty="0" sz="800" spc="-4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2017.</a:t>
            </a:r>
            <a:r>
              <a:rPr dirty="0" sz="800" spc="-4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Lean</a:t>
            </a:r>
            <a:r>
              <a:rPr dirty="0" sz="800" spc="-3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inception.</a:t>
            </a:r>
            <a:r>
              <a:rPr dirty="0" sz="800" spc="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São</a:t>
            </a:r>
            <a:r>
              <a:rPr dirty="0" sz="800" spc="-3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Paulo,</a:t>
            </a:r>
            <a:r>
              <a:rPr dirty="0" sz="800" spc="-1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BR:</a:t>
            </a:r>
            <a:r>
              <a:rPr dirty="0" sz="800" spc="-2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Caroli.</a:t>
            </a:r>
            <a:r>
              <a:rPr dirty="0" sz="800" spc="-25" i="1">
                <a:latin typeface="Calibri"/>
                <a:cs typeface="Calibri"/>
              </a:rPr>
              <a:t> </a:t>
            </a:r>
            <a:r>
              <a:rPr dirty="0" sz="800" spc="-20" i="1">
                <a:latin typeface="Calibri"/>
                <a:cs typeface="Calibri"/>
              </a:rPr>
              <a:t>org.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800" spc="-10" i="1">
                <a:latin typeface="Calibri"/>
                <a:cs typeface="Calibri"/>
              </a:rPr>
              <a:t>*Villamizar,</a:t>
            </a:r>
            <a:r>
              <a:rPr dirty="0" sz="800" spc="2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H.,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et.</a:t>
            </a:r>
            <a:r>
              <a:rPr dirty="0" sz="800" spc="-1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al,</a:t>
            </a:r>
            <a:r>
              <a:rPr dirty="0" sz="800" spc="1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2023.</a:t>
            </a:r>
            <a:r>
              <a:rPr dirty="0" sz="800" spc="-50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Identifying</a:t>
            </a:r>
            <a:r>
              <a:rPr dirty="0" sz="800" spc="3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Concerns</a:t>
            </a:r>
            <a:r>
              <a:rPr dirty="0" sz="800" spc="1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When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Specifying</a:t>
            </a:r>
            <a:r>
              <a:rPr dirty="0" sz="800" spc="40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Machine</a:t>
            </a:r>
            <a:r>
              <a:rPr dirty="0" sz="800" spc="15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Learning-</a:t>
            </a:r>
            <a:r>
              <a:rPr dirty="0" sz="800" i="1">
                <a:latin typeface="Calibri"/>
                <a:cs typeface="Calibri"/>
              </a:rPr>
              <a:t>Enabled</a:t>
            </a:r>
            <a:r>
              <a:rPr dirty="0" sz="800" spc="30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Systems:</a:t>
            </a:r>
            <a:r>
              <a:rPr dirty="0" sz="800" i="1">
                <a:latin typeface="Calibri"/>
                <a:cs typeface="Calibri"/>
              </a:rPr>
              <a:t> A</a:t>
            </a:r>
            <a:r>
              <a:rPr dirty="0" sz="800" spc="-10" i="1">
                <a:latin typeface="Calibri"/>
                <a:cs typeface="Calibri"/>
              </a:rPr>
              <a:t> Perspective-</a:t>
            </a:r>
            <a:r>
              <a:rPr dirty="0" sz="800" i="1">
                <a:latin typeface="Calibri"/>
                <a:cs typeface="Calibri"/>
              </a:rPr>
              <a:t>Based</a:t>
            </a:r>
            <a:r>
              <a:rPr dirty="0" sz="800" spc="30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Approach.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38200" y="1539239"/>
            <a:ext cx="10593705" cy="1276985"/>
            <a:chOff x="838200" y="1539239"/>
            <a:chExt cx="10593705" cy="1276985"/>
          </a:xfrm>
        </p:grpSpPr>
        <p:sp>
          <p:nvSpPr>
            <p:cNvPr id="4" name="object 4" descr=""/>
            <p:cNvSpPr/>
            <p:nvPr/>
          </p:nvSpPr>
          <p:spPr>
            <a:xfrm>
              <a:off x="6760464" y="1539239"/>
              <a:ext cx="1557655" cy="654050"/>
            </a:xfrm>
            <a:custGeom>
              <a:avLst/>
              <a:gdLst/>
              <a:ahLst/>
              <a:cxnLst/>
              <a:rect l="l" t="t" r="r" b="b"/>
              <a:pathLst>
                <a:path w="1557654" h="654050">
                  <a:moveTo>
                    <a:pt x="1557527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1557527" y="653796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AF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17992" y="1539239"/>
              <a:ext cx="1557655" cy="654050"/>
            </a:xfrm>
            <a:custGeom>
              <a:avLst/>
              <a:gdLst/>
              <a:ahLst/>
              <a:cxnLst/>
              <a:rect l="l" t="t" r="r" b="b"/>
              <a:pathLst>
                <a:path w="1557654" h="654050">
                  <a:moveTo>
                    <a:pt x="1557527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1557527" y="653796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B34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73995" y="1539239"/>
              <a:ext cx="1557655" cy="654050"/>
            </a:xfrm>
            <a:custGeom>
              <a:avLst/>
              <a:gdLst/>
              <a:ahLst/>
              <a:cxnLst/>
              <a:rect l="l" t="t" r="r" b="b"/>
              <a:pathLst>
                <a:path w="1557654" h="654050">
                  <a:moveTo>
                    <a:pt x="1557527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1557527" y="653796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58A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342632" y="1666506"/>
              <a:ext cx="3537585" cy="400050"/>
            </a:xfrm>
            <a:custGeom>
              <a:avLst/>
              <a:gdLst/>
              <a:ahLst/>
              <a:cxnLst/>
              <a:rect l="l" t="t" r="r" b="b"/>
              <a:pathLst>
                <a:path w="3537584" h="400050">
                  <a:moveTo>
                    <a:pt x="237261" y="350520"/>
                  </a:moveTo>
                  <a:lnTo>
                    <a:pt x="229692" y="342900"/>
                  </a:lnTo>
                  <a:lnTo>
                    <a:pt x="210477" y="330200"/>
                  </a:lnTo>
                  <a:lnTo>
                    <a:pt x="195300" y="311150"/>
                  </a:lnTo>
                  <a:lnTo>
                    <a:pt x="185318" y="288290"/>
                  </a:lnTo>
                  <a:lnTo>
                    <a:pt x="181737" y="264160"/>
                  </a:lnTo>
                  <a:lnTo>
                    <a:pt x="182245" y="255270"/>
                  </a:lnTo>
                  <a:lnTo>
                    <a:pt x="183934" y="243840"/>
                  </a:lnTo>
                  <a:lnTo>
                    <a:pt x="187058" y="233680"/>
                  </a:lnTo>
                  <a:lnTo>
                    <a:pt x="191833" y="224790"/>
                  </a:lnTo>
                  <a:lnTo>
                    <a:pt x="191833" y="217170"/>
                  </a:lnTo>
                  <a:lnTo>
                    <a:pt x="189306" y="212090"/>
                  </a:lnTo>
                  <a:lnTo>
                    <a:pt x="181737" y="212090"/>
                  </a:lnTo>
                  <a:lnTo>
                    <a:pt x="164973" y="252730"/>
                  </a:lnTo>
                  <a:lnTo>
                    <a:pt x="164172" y="262890"/>
                  </a:lnTo>
                  <a:lnTo>
                    <a:pt x="164172" y="265430"/>
                  </a:lnTo>
                  <a:lnTo>
                    <a:pt x="174713" y="308610"/>
                  </a:lnTo>
                  <a:lnTo>
                    <a:pt x="201295" y="342900"/>
                  </a:lnTo>
                  <a:lnTo>
                    <a:pt x="224637" y="358140"/>
                  </a:lnTo>
                  <a:lnTo>
                    <a:pt x="232219" y="358140"/>
                  </a:lnTo>
                  <a:lnTo>
                    <a:pt x="232219" y="353060"/>
                  </a:lnTo>
                  <a:lnTo>
                    <a:pt x="237261" y="350520"/>
                  </a:lnTo>
                  <a:close/>
                </a:path>
                <a:path w="3537584" h="400050">
                  <a:moveTo>
                    <a:pt x="265036" y="353060"/>
                  </a:moveTo>
                  <a:lnTo>
                    <a:pt x="249885" y="353060"/>
                  </a:lnTo>
                  <a:lnTo>
                    <a:pt x="249885" y="365760"/>
                  </a:lnTo>
                  <a:lnTo>
                    <a:pt x="265036" y="365760"/>
                  </a:lnTo>
                  <a:lnTo>
                    <a:pt x="265036" y="353060"/>
                  </a:lnTo>
                  <a:close/>
                </a:path>
                <a:path w="3537584" h="400050">
                  <a:moveTo>
                    <a:pt x="290271" y="168910"/>
                  </a:moveTo>
                  <a:lnTo>
                    <a:pt x="285229" y="163830"/>
                  </a:lnTo>
                  <a:lnTo>
                    <a:pt x="277647" y="163830"/>
                  </a:lnTo>
                  <a:lnTo>
                    <a:pt x="272605" y="168910"/>
                  </a:lnTo>
                  <a:lnTo>
                    <a:pt x="272605" y="176530"/>
                  </a:lnTo>
                  <a:lnTo>
                    <a:pt x="277647" y="179070"/>
                  </a:lnTo>
                  <a:lnTo>
                    <a:pt x="285229" y="179070"/>
                  </a:lnTo>
                  <a:lnTo>
                    <a:pt x="290271" y="176530"/>
                  </a:lnTo>
                  <a:lnTo>
                    <a:pt x="290271" y="168910"/>
                  </a:lnTo>
                  <a:close/>
                </a:path>
                <a:path w="3537584" h="400050">
                  <a:moveTo>
                    <a:pt x="302895" y="238760"/>
                  </a:moveTo>
                  <a:lnTo>
                    <a:pt x="300761" y="229870"/>
                  </a:lnTo>
                  <a:lnTo>
                    <a:pt x="298945" y="227330"/>
                  </a:lnTo>
                  <a:lnTo>
                    <a:pt x="295313" y="222250"/>
                  </a:lnTo>
                  <a:lnTo>
                    <a:pt x="287985" y="215900"/>
                  </a:lnTo>
                  <a:lnTo>
                    <a:pt x="280174" y="212090"/>
                  </a:lnTo>
                  <a:lnTo>
                    <a:pt x="280174" y="204470"/>
                  </a:lnTo>
                  <a:lnTo>
                    <a:pt x="275132" y="199390"/>
                  </a:lnTo>
                  <a:lnTo>
                    <a:pt x="267550" y="199390"/>
                  </a:lnTo>
                  <a:lnTo>
                    <a:pt x="262509" y="204470"/>
                  </a:lnTo>
                  <a:lnTo>
                    <a:pt x="262509" y="212090"/>
                  </a:lnTo>
                  <a:lnTo>
                    <a:pt x="251104" y="215900"/>
                  </a:lnTo>
                  <a:lnTo>
                    <a:pt x="243255" y="222250"/>
                  </a:lnTo>
                  <a:lnTo>
                    <a:pt x="238721" y="229870"/>
                  </a:lnTo>
                  <a:lnTo>
                    <a:pt x="237261" y="238760"/>
                  </a:lnTo>
                  <a:lnTo>
                    <a:pt x="239547" y="252730"/>
                  </a:lnTo>
                  <a:lnTo>
                    <a:pt x="246087" y="262890"/>
                  </a:lnTo>
                  <a:lnTo>
                    <a:pt x="256425" y="269240"/>
                  </a:lnTo>
                  <a:lnTo>
                    <a:pt x="270078" y="271780"/>
                  </a:lnTo>
                  <a:lnTo>
                    <a:pt x="280174" y="271780"/>
                  </a:lnTo>
                  <a:lnTo>
                    <a:pt x="287743" y="279400"/>
                  </a:lnTo>
                  <a:lnTo>
                    <a:pt x="287743" y="297180"/>
                  </a:lnTo>
                  <a:lnTo>
                    <a:pt x="280174" y="302260"/>
                  </a:lnTo>
                  <a:lnTo>
                    <a:pt x="257454" y="302260"/>
                  </a:lnTo>
                  <a:lnTo>
                    <a:pt x="249885" y="297180"/>
                  </a:lnTo>
                  <a:lnTo>
                    <a:pt x="249885" y="279400"/>
                  </a:lnTo>
                  <a:lnTo>
                    <a:pt x="237261" y="279400"/>
                  </a:lnTo>
                  <a:lnTo>
                    <a:pt x="237261" y="289560"/>
                  </a:lnTo>
                  <a:lnTo>
                    <a:pt x="238721" y="298450"/>
                  </a:lnTo>
                  <a:lnTo>
                    <a:pt x="243255" y="306070"/>
                  </a:lnTo>
                  <a:lnTo>
                    <a:pt x="251104" y="312420"/>
                  </a:lnTo>
                  <a:lnTo>
                    <a:pt x="262509" y="317500"/>
                  </a:lnTo>
                  <a:lnTo>
                    <a:pt x="262509" y="325120"/>
                  </a:lnTo>
                  <a:lnTo>
                    <a:pt x="267550" y="330200"/>
                  </a:lnTo>
                  <a:lnTo>
                    <a:pt x="275132" y="330200"/>
                  </a:lnTo>
                  <a:lnTo>
                    <a:pt x="280174" y="325120"/>
                  </a:lnTo>
                  <a:lnTo>
                    <a:pt x="280174" y="317500"/>
                  </a:lnTo>
                  <a:lnTo>
                    <a:pt x="287985" y="312420"/>
                  </a:lnTo>
                  <a:lnTo>
                    <a:pt x="295313" y="306070"/>
                  </a:lnTo>
                  <a:lnTo>
                    <a:pt x="298043" y="302260"/>
                  </a:lnTo>
                  <a:lnTo>
                    <a:pt x="300761" y="298450"/>
                  </a:lnTo>
                  <a:lnTo>
                    <a:pt x="302895" y="289560"/>
                  </a:lnTo>
                  <a:lnTo>
                    <a:pt x="300253" y="275590"/>
                  </a:lnTo>
                  <a:lnTo>
                    <a:pt x="293103" y="265430"/>
                  </a:lnTo>
                  <a:lnTo>
                    <a:pt x="282651" y="259080"/>
                  </a:lnTo>
                  <a:lnTo>
                    <a:pt x="270078" y="256540"/>
                  </a:lnTo>
                  <a:lnTo>
                    <a:pt x="261594" y="255270"/>
                  </a:lnTo>
                  <a:lnTo>
                    <a:pt x="255244" y="251460"/>
                  </a:lnTo>
                  <a:lnTo>
                    <a:pt x="251256" y="246380"/>
                  </a:lnTo>
                  <a:lnTo>
                    <a:pt x="249885" y="238760"/>
                  </a:lnTo>
                  <a:lnTo>
                    <a:pt x="249885" y="232410"/>
                  </a:lnTo>
                  <a:lnTo>
                    <a:pt x="257454" y="227330"/>
                  </a:lnTo>
                  <a:lnTo>
                    <a:pt x="280174" y="227330"/>
                  </a:lnTo>
                  <a:lnTo>
                    <a:pt x="287743" y="232410"/>
                  </a:lnTo>
                  <a:lnTo>
                    <a:pt x="287743" y="243840"/>
                  </a:lnTo>
                  <a:lnTo>
                    <a:pt x="290271" y="248920"/>
                  </a:lnTo>
                  <a:lnTo>
                    <a:pt x="300367" y="248920"/>
                  </a:lnTo>
                  <a:lnTo>
                    <a:pt x="302895" y="243840"/>
                  </a:lnTo>
                  <a:lnTo>
                    <a:pt x="302895" y="238760"/>
                  </a:lnTo>
                  <a:close/>
                </a:path>
                <a:path w="3537584" h="400050">
                  <a:moveTo>
                    <a:pt x="370954" y="262890"/>
                  </a:moveTo>
                  <a:lnTo>
                    <a:pt x="362521" y="220980"/>
                  </a:lnTo>
                  <a:lnTo>
                    <a:pt x="346392" y="198120"/>
                  </a:lnTo>
                  <a:lnTo>
                    <a:pt x="336651" y="187960"/>
                  </a:lnTo>
                  <a:lnTo>
                    <a:pt x="326440" y="179070"/>
                  </a:lnTo>
                  <a:lnTo>
                    <a:pt x="315518" y="171450"/>
                  </a:lnTo>
                  <a:lnTo>
                    <a:pt x="307936" y="171450"/>
                  </a:lnTo>
                  <a:lnTo>
                    <a:pt x="302895" y="176530"/>
                  </a:lnTo>
                  <a:lnTo>
                    <a:pt x="302895" y="184150"/>
                  </a:lnTo>
                  <a:lnTo>
                    <a:pt x="307936" y="186690"/>
                  </a:lnTo>
                  <a:lnTo>
                    <a:pt x="327139" y="199390"/>
                  </a:lnTo>
                  <a:lnTo>
                    <a:pt x="342328" y="218440"/>
                  </a:lnTo>
                  <a:lnTo>
                    <a:pt x="352310" y="240030"/>
                  </a:lnTo>
                  <a:lnTo>
                    <a:pt x="355714" y="262890"/>
                  </a:lnTo>
                  <a:lnTo>
                    <a:pt x="355803" y="265430"/>
                  </a:lnTo>
                  <a:lnTo>
                    <a:pt x="355028" y="275590"/>
                  </a:lnTo>
                  <a:lnTo>
                    <a:pt x="352742" y="285750"/>
                  </a:lnTo>
                  <a:lnTo>
                    <a:pt x="349504" y="295910"/>
                  </a:lnTo>
                  <a:lnTo>
                    <a:pt x="345808" y="304800"/>
                  </a:lnTo>
                  <a:lnTo>
                    <a:pt x="343281" y="309880"/>
                  </a:lnTo>
                  <a:lnTo>
                    <a:pt x="343281" y="312420"/>
                  </a:lnTo>
                  <a:lnTo>
                    <a:pt x="345808" y="317500"/>
                  </a:lnTo>
                  <a:lnTo>
                    <a:pt x="358419" y="317500"/>
                  </a:lnTo>
                  <a:lnTo>
                    <a:pt x="358419" y="312420"/>
                  </a:lnTo>
                  <a:lnTo>
                    <a:pt x="363575" y="300990"/>
                  </a:lnTo>
                  <a:lnTo>
                    <a:pt x="367563" y="288290"/>
                  </a:lnTo>
                  <a:lnTo>
                    <a:pt x="370128" y="276860"/>
                  </a:lnTo>
                  <a:lnTo>
                    <a:pt x="370954" y="265430"/>
                  </a:lnTo>
                  <a:lnTo>
                    <a:pt x="370954" y="262890"/>
                  </a:lnTo>
                  <a:close/>
                </a:path>
                <a:path w="3537584" h="400050">
                  <a:moveTo>
                    <a:pt x="403860" y="264160"/>
                  </a:moveTo>
                  <a:lnTo>
                    <a:pt x="396633" y="220980"/>
                  </a:lnTo>
                  <a:lnTo>
                    <a:pt x="386194" y="201320"/>
                  </a:lnTo>
                  <a:lnTo>
                    <a:pt x="386194" y="264160"/>
                  </a:lnTo>
                  <a:lnTo>
                    <a:pt x="376923" y="311150"/>
                  </a:lnTo>
                  <a:lnTo>
                    <a:pt x="351802" y="349250"/>
                  </a:lnTo>
                  <a:lnTo>
                    <a:pt x="314845" y="375920"/>
                  </a:lnTo>
                  <a:lnTo>
                    <a:pt x="270078" y="386080"/>
                  </a:lnTo>
                  <a:lnTo>
                    <a:pt x="223850" y="375920"/>
                  </a:lnTo>
                  <a:lnTo>
                    <a:pt x="186156" y="349250"/>
                  </a:lnTo>
                  <a:lnTo>
                    <a:pt x="160756" y="311150"/>
                  </a:lnTo>
                  <a:lnTo>
                    <a:pt x="156489" y="289648"/>
                  </a:lnTo>
                  <a:lnTo>
                    <a:pt x="156489" y="342900"/>
                  </a:lnTo>
                  <a:lnTo>
                    <a:pt x="80772" y="342900"/>
                  </a:lnTo>
                  <a:lnTo>
                    <a:pt x="72288" y="341630"/>
                  </a:lnTo>
                  <a:lnTo>
                    <a:pt x="65938" y="337820"/>
                  </a:lnTo>
                  <a:lnTo>
                    <a:pt x="61950" y="331470"/>
                  </a:lnTo>
                  <a:lnTo>
                    <a:pt x="60579" y="322580"/>
                  </a:lnTo>
                  <a:lnTo>
                    <a:pt x="61950" y="313690"/>
                  </a:lnTo>
                  <a:lnTo>
                    <a:pt x="65938" y="307340"/>
                  </a:lnTo>
                  <a:lnTo>
                    <a:pt x="72288" y="303530"/>
                  </a:lnTo>
                  <a:lnTo>
                    <a:pt x="80772" y="302260"/>
                  </a:lnTo>
                  <a:lnTo>
                    <a:pt x="141351" y="302260"/>
                  </a:lnTo>
                  <a:lnTo>
                    <a:pt x="143713" y="312420"/>
                  </a:lnTo>
                  <a:lnTo>
                    <a:pt x="147015" y="322580"/>
                  </a:lnTo>
                  <a:lnTo>
                    <a:pt x="151282" y="332740"/>
                  </a:lnTo>
                  <a:lnTo>
                    <a:pt x="156489" y="342900"/>
                  </a:lnTo>
                  <a:lnTo>
                    <a:pt x="156489" y="289648"/>
                  </a:lnTo>
                  <a:lnTo>
                    <a:pt x="155968" y="287020"/>
                  </a:lnTo>
                  <a:lnTo>
                    <a:pt x="151447" y="264160"/>
                  </a:lnTo>
                  <a:lnTo>
                    <a:pt x="160756" y="218440"/>
                  </a:lnTo>
                  <a:lnTo>
                    <a:pt x="186156" y="180340"/>
                  </a:lnTo>
                  <a:lnTo>
                    <a:pt x="199351" y="171450"/>
                  </a:lnTo>
                  <a:lnTo>
                    <a:pt x="223850" y="154940"/>
                  </a:lnTo>
                  <a:lnTo>
                    <a:pt x="270078" y="146050"/>
                  </a:lnTo>
                  <a:lnTo>
                    <a:pt x="314845" y="154940"/>
                  </a:lnTo>
                  <a:lnTo>
                    <a:pt x="351802" y="180340"/>
                  </a:lnTo>
                  <a:lnTo>
                    <a:pt x="376923" y="218440"/>
                  </a:lnTo>
                  <a:lnTo>
                    <a:pt x="386194" y="264160"/>
                  </a:lnTo>
                  <a:lnTo>
                    <a:pt x="386194" y="201320"/>
                  </a:lnTo>
                  <a:lnTo>
                    <a:pt x="376402" y="182880"/>
                  </a:lnTo>
                  <a:lnTo>
                    <a:pt x="345287" y="152400"/>
                  </a:lnTo>
                  <a:lnTo>
                    <a:pt x="332003" y="146050"/>
                  </a:lnTo>
                  <a:lnTo>
                    <a:pt x="305422" y="133350"/>
                  </a:lnTo>
                  <a:lnTo>
                    <a:pt x="302895" y="133350"/>
                  </a:lnTo>
                  <a:lnTo>
                    <a:pt x="302895" y="130810"/>
                  </a:lnTo>
                  <a:lnTo>
                    <a:pt x="323088" y="130810"/>
                  </a:lnTo>
                  <a:lnTo>
                    <a:pt x="337121" y="128270"/>
                  </a:lnTo>
                  <a:lnTo>
                    <a:pt x="348322" y="119380"/>
                  </a:lnTo>
                  <a:lnTo>
                    <a:pt x="355739" y="107950"/>
                  </a:lnTo>
                  <a:lnTo>
                    <a:pt x="358419" y="92710"/>
                  </a:lnTo>
                  <a:lnTo>
                    <a:pt x="355739" y="78740"/>
                  </a:lnTo>
                  <a:lnTo>
                    <a:pt x="348322" y="67310"/>
                  </a:lnTo>
                  <a:lnTo>
                    <a:pt x="343281" y="64452"/>
                  </a:lnTo>
                  <a:lnTo>
                    <a:pt x="343281" y="92710"/>
                  </a:lnTo>
                  <a:lnTo>
                    <a:pt x="341541" y="99060"/>
                  </a:lnTo>
                  <a:lnTo>
                    <a:pt x="336969" y="106680"/>
                  </a:lnTo>
                  <a:lnTo>
                    <a:pt x="330504" y="111760"/>
                  </a:lnTo>
                  <a:lnTo>
                    <a:pt x="323088" y="113030"/>
                  </a:lnTo>
                  <a:lnTo>
                    <a:pt x="270078" y="113030"/>
                  </a:lnTo>
                  <a:lnTo>
                    <a:pt x="270078" y="130810"/>
                  </a:lnTo>
                  <a:lnTo>
                    <a:pt x="242265" y="133350"/>
                  </a:lnTo>
                  <a:lnTo>
                    <a:pt x="216115" y="142240"/>
                  </a:lnTo>
                  <a:lnTo>
                    <a:pt x="192341" y="154940"/>
                  </a:lnTo>
                  <a:lnTo>
                    <a:pt x="171640" y="171450"/>
                  </a:lnTo>
                  <a:lnTo>
                    <a:pt x="161544" y="171450"/>
                  </a:lnTo>
                  <a:lnTo>
                    <a:pt x="161544" y="189230"/>
                  </a:lnTo>
                  <a:lnTo>
                    <a:pt x="154482" y="196850"/>
                  </a:lnTo>
                  <a:lnTo>
                    <a:pt x="148602" y="205740"/>
                  </a:lnTo>
                  <a:lnTo>
                    <a:pt x="144145" y="217170"/>
                  </a:lnTo>
                  <a:lnTo>
                    <a:pt x="141351" y="229870"/>
                  </a:lnTo>
                  <a:lnTo>
                    <a:pt x="136296" y="229870"/>
                  </a:lnTo>
                  <a:lnTo>
                    <a:pt x="136296" y="243840"/>
                  </a:lnTo>
                  <a:lnTo>
                    <a:pt x="136296" y="287020"/>
                  </a:lnTo>
                  <a:lnTo>
                    <a:pt x="80772" y="287020"/>
                  </a:lnTo>
                  <a:lnTo>
                    <a:pt x="72288" y="285750"/>
                  </a:lnTo>
                  <a:lnTo>
                    <a:pt x="65938" y="280670"/>
                  </a:lnTo>
                  <a:lnTo>
                    <a:pt x="61950" y="273050"/>
                  </a:lnTo>
                  <a:lnTo>
                    <a:pt x="60579" y="264160"/>
                  </a:lnTo>
                  <a:lnTo>
                    <a:pt x="61950" y="256540"/>
                  </a:lnTo>
                  <a:lnTo>
                    <a:pt x="65938" y="250190"/>
                  </a:lnTo>
                  <a:lnTo>
                    <a:pt x="72288" y="246380"/>
                  </a:lnTo>
                  <a:lnTo>
                    <a:pt x="80772" y="243840"/>
                  </a:lnTo>
                  <a:lnTo>
                    <a:pt x="136296" y="243840"/>
                  </a:lnTo>
                  <a:lnTo>
                    <a:pt x="136296" y="229870"/>
                  </a:lnTo>
                  <a:lnTo>
                    <a:pt x="80772" y="229870"/>
                  </a:lnTo>
                  <a:lnTo>
                    <a:pt x="72288" y="227330"/>
                  </a:lnTo>
                  <a:lnTo>
                    <a:pt x="65938" y="223520"/>
                  </a:lnTo>
                  <a:lnTo>
                    <a:pt x="61950" y="217170"/>
                  </a:lnTo>
                  <a:lnTo>
                    <a:pt x="60579" y="209550"/>
                  </a:lnTo>
                  <a:lnTo>
                    <a:pt x="61950" y="200660"/>
                  </a:lnTo>
                  <a:lnTo>
                    <a:pt x="65938" y="194310"/>
                  </a:lnTo>
                  <a:lnTo>
                    <a:pt x="72288" y="190500"/>
                  </a:lnTo>
                  <a:lnTo>
                    <a:pt x="80772" y="189230"/>
                  </a:lnTo>
                  <a:lnTo>
                    <a:pt x="161544" y="189230"/>
                  </a:lnTo>
                  <a:lnTo>
                    <a:pt x="161544" y="171450"/>
                  </a:lnTo>
                  <a:lnTo>
                    <a:pt x="80772" y="171450"/>
                  </a:lnTo>
                  <a:lnTo>
                    <a:pt x="72288" y="170180"/>
                  </a:lnTo>
                  <a:lnTo>
                    <a:pt x="65938" y="166370"/>
                  </a:lnTo>
                  <a:lnTo>
                    <a:pt x="61950" y="160020"/>
                  </a:lnTo>
                  <a:lnTo>
                    <a:pt x="60579" y="151130"/>
                  </a:lnTo>
                  <a:lnTo>
                    <a:pt x="61950" y="142240"/>
                  </a:lnTo>
                  <a:lnTo>
                    <a:pt x="65938" y="135890"/>
                  </a:lnTo>
                  <a:lnTo>
                    <a:pt x="72288" y="132080"/>
                  </a:lnTo>
                  <a:lnTo>
                    <a:pt x="80772" y="130810"/>
                  </a:lnTo>
                  <a:lnTo>
                    <a:pt x="270078" y="130810"/>
                  </a:lnTo>
                  <a:lnTo>
                    <a:pt x="270078" y="113030"/>
                  </a:lnTo>
                  <a:lnTo>
                    <a:pt x="128727" y="113030"/>
                  </a:lnTo>
                  <a:lnTo>
                    <a:pt x="120243" y="111760"/>
                  </a:lnTo>
                  <a:lnTo>
                    <a:pt x="113893" y="106680"/>
                  </a:lnTo>
                  <a:lnTo>
                    <a:pt x="109905" y="99060"/>
                  </a:lnTo>
                  <a:lnTo>
                    <a:pt x="108534" y="92710"/>
                  </a:lnTo>
                  <a:lnTo>
                    <a:pt x="109905" y="85090"/>
                  </a:lnTo>
                  <a:lnTo>
                    <a:pt x="113893" y="78740"/>
                  </a:lnTo>
                  <a:lnTo>
                    <a:pt x="120243" y="74930"/>
                  </a:lnTo>
                  <a:lnTo>
                    <a:pt x="128727" y="72390"/>
                  </a:lnTo>
                  <a:lnTo>
                    <a:pt x="323088" y="72390"/>
                  </a:lnTo>
                  <a:lnTo>
                    <a:pt x="330504" y="74930"/>
                  </a:lnTo>
                  <a:lnTo>
                    <a:pt x="336969" y="78740"/>
                  </a:lnTo>
                  <a:lnTo>
                    <a:pt x="341541" y="85090"/>
                  </a:lnTo>
                  <a:lnTo>
                    <a:pt x="343281" y="92710"/>
                  </a:lnTo>
                  <a:lnTo>
                    <a:pt x="343281" y="64452"/>
                  </a:lnTo>
                  <a:lnTo>
                    <a:pt x="337121" y="60960"/>
                  </a:lnTo>
                  <a:lnTo>
                    <a:pt x="323088" y="58420"/>
                  </a:lnTo>
                  <a:lnTo>
                    <a:pt x="257454" y="58420"/>
                  </a:lnTo>
                  <a:lnTo>
                    <a:pt x="262509" y="48260"/>
                  </a:lnTo>
                  <a:lnTo>
                    <a:pt x="265036" y="45720"/>
                  </a:lnTo>
                  <a:lnTo>
                    <a:pt x="265036" y="35560"/>
                  </a:lnTo>
                  <a:lnTo>
                    <a:pt x="262343" y="21590"/>
                  </a:lnTo>
                  <a:lnTo>
                    <a:pt x="258229" y="15240"/>
                  </a:lnTo>
                  <a:lnTo>
                    <a:pt x="254927" y="10160"/>
                  </a:lnTo>
                  <a:lnTo>
                    <a:pt x="249885" y="6731"/>
                  </a:lnTo>
                  <a:lnTo>
                    <a:pt x="249885" y="35560"/>
                  </a:lnTo>
                  <a:lnTo>
                    <a:pt x="248500" y="43180"/>
                  </a:lnTo>
                  <a:lnTo>
                    <a:pt x="244513" y="50800"/>
                  </a:lnTo>
                  <a:lnTo>
                    <a:pt x="238163" y="55880"/>
                  </a:lnTo>
                  <a:lnTo>
                    <a:pt x="229692" y="58420"/>
                  </a:lnTo>
                  <a:lnTo>
                    <a:pt x="35331" y="58420"/>
                  </a:lnTo>
                  <a:lnTo>
                    <a:pt x="26847" y="55880"/>
                  </a:lnTo>
                  <a:lnTo>
                    <a:pt x="20497" y="50800"/>
                  </a:lnTo>
                  <a:lnTo>
                    <a:pt x="16510" y="43180"/>
                  </a:lnTo>
                  <a:lnTo>
                    <a:pt x="15138" y="35560"/>
                  </a:lnTo>
                  <a:lnTo>
                    <a:pt x="16510" y="27940"/>
                  </a:lnTo>
                  <a:lnTo>
                    <a:pt x="20497" y="21590"/>
                  </a:lnTo>
                  <a:lnTo>
                    <a:pt x="26847" y="16510"/>
                  </a:lnTo>
                  <a:lnTo>
                    <a:pt x="35331" y="15240"/>
                  </a:lnTo>
                  <a:lnTo>
                    <a:pt x="229692" y="15240"/>
                  </a:lnTo>
                  <a:lnTo>
                    <a:pt x="238163" y="16510"/>
                  </a:lnTo>
                  <a:lnTo>
                    <a:pt x="244513" y="21590"/>
                  </a:lnTo>
                  <a:lnTo>
                    <a:pt x="248500" y="27940"/>
                  </a:lnTo>
                  <a:lnTo>
                    <a:pt x="249885" y="35560"/>
                  </a:lnTo>
                  <a:lnTo>
                    <a:pt x="249885" y="6731"/>
                  </a:lnTo>
                  <a:lnTo>
                    <a:pt x="243725" y="2540"/>
                  </a:lnTo>
                  <a:lnTo>
                    <a:pt x="229692" y="0"/>
                  </a:lnTo>
                  <a:lnTo>
                    <a:pt x="35331" y="0"/>
                  </a:lnTo>
                  <a:lnTo>
                    <a:pt x="21285" y="2540"/>
                  </a:lnTo>
                  <a:lnTo>
                    <a:pt x="10083" y="10160"/>
                  </a:lnTo>
                  <a:lnTo>
                    <a:pt x="2679" y="21590"/>
                  </a:lnTo>
                  <a:lnTo>
                    <a:pt x="0" y="35560"/>
                  </a:lnTo>
                  <a:lnTo>
                    <a:pt x="2679" y="50800"/>
                  </a:lnTo>
                  <a:lnTo>
                    <a:pt x="10083" y="62230"/>
                  </a:lnTo>
                  <a:lnTo>
                    <a:pt x="21285" y="69850"/>
                  </a:lnTo>
                  <a:lnTo>
                    <a:pt x="35331" y="72390"/>
                  </a:lnTo>
                  <a:lnTo>
                    <a:pt x="100965" y="72390"/>
                  </a:lnTo>
                  <a:lnTo>
                    <a:pt x="95910" y="77470"/>
                  </a:lnTo>
                  <a:lnTo>
                    <a:pt x="90868" y="85090"/>
                  </a:lnTo>
                  <a:lnTo>
                    <a:pt x="90868" y="100330"/>
                  </a:lnTo>
                  <a:lnTo>
                    <a:pt x="95910" y="105410"/>
                  </a:lnTo>
                  <a:lnTo>
                    <a:pt x="100965" y="113030"/>
                  </a:lnTo>
                  <a:lnTo>
                    <a:pt x="80772" y="113030"/>
                  </a:lnTo>
                  <a:lnTo>
                    <a:pt x="66332" y="116840"/>
                  </a:lnTo>
                  <a:lnTo>
                    <a:pt x="54254" y="124460"/>
                  </a:lnTo>
                  <a:lnTo>
                    <a:pt x="45974" y="137160"/>
                  </a:lnTo>
                  <a:lnTo>
                    <a:pt x="42900" y="151130"/>
                  </a:lnTo>
                  <a:lnTo>
                    <a:pt x="43802" y="160020"/>
                  </a:lnTo>
                  <a:lnTo>
                    <a:pt x="46367" y="166370"/>
                  </a:lnTo>
                  <a:lnTo>
                    <a:pt x="50355" y="172720"/>
                  </a:lnTo>
                  <a:lnTo>
                    <a:pt x="55524" y="179070"/>
                  </a:lnTo>
                  <a:lnTo>
                    <a:pt x="50355" y="184150"/>
                  </a:lnTo>
                  <a:lnTo>
                    <a:pt x="46367" y="191770"/>
                  </a:lnTo>
                  <a:lnTo>
                    <a:pt x="43802" y="199390"/>
                  </a:lnTo>
                  <a:lnTo>
                    <a:pt x="42900" y="209550"/>
                  </a:lnTo>
                  <a:lnTo>
                    <a:pt x="43802" y="217170"/>
                  </a:lnTo>
                  <a:lnTo>
                    <a:pt x="46367" y="224790"/>
                  </a:lnTo>
                  <a:lnTo>
                    <a:pt x="50355" y="231140"/>
                  </a:lnTo>
                  <a:lnTo>
                    <a:pt x="55524" y="236220"/>
                  </a:lnTo>
                  <a:lnTo>
                    <a:pt x="50355" y="241300"/>
                  </a:lnTo>
                  <a:lnTo>
                    <a:pt x="46367" y="248920"/>
                  </a:lnTo>
                  <a:lnTo>
                    <a:pt x="43802" y="256540"/>
                  </a:lnTo>
                  <a:lnTo>
                    <a:pt x="42900" y="264160"/>
                  </a:lnTo>
                  <a:lnTo>
                    <a:pt x="43802" y="273050"/>
                  </a:lnTo>
                  <a:lnTo>
                    <a:pt x="46367" y="281940"/>
                  </a:lnTo>
                  <a:lnTo>
                    <a:pt x="50355" y="288290"/>
                  </a:lnTo>
                  <a:lnTo>
                    <a:pt x="55524" y="294640"/>
                  </a:lnTo>
                  <a:lnTo>
                    <a:pt x="50355" y="298450"/>
                  </a:lnTo>
                  <a:lnTo>
                    <a:pt x="46367" y="304800"/>
                  </a:lnTo>
                  <a:lnTo>
                    <a:pt x="43802" y="313690"/>
                  </a:lnTo>
                  <a:lnTo>
                    <a:pt x="42900" y="322580"/>
                  </a:lnTo>
                  <a:lnTo>
                    <a:pt x="45974" y="336550"/>
                  </a:lnTo>
                  <a:lnTo>
                    <a:pt x="54254" y="349250"/>
                  </a:lnTo>
                  <a:lnTo>
                    <a:pt x="66332" y="356870"/>
                  </a:lnTo>
                  <a:lnTo>
                    <a:pt x="80772" y="360680"/>
                  </a:lnTo>
                  <a:lnTo>
                    <a:pt x="171640" y="360680"/>
                  </a:lnTo>
                  <a:lnTo>
                    <a:pt x="191985" y="377190"/>
                  </a:lnTo>
                  <a:lnTo>
                    <a:pt x="215176" y="389890"/>
                  </a:lnTo>
                  <a:lnTo>
                    <a:pt x="241198" y="397510"/>
                  </a:lnTo>
                  <a:lnTo>
                    <a:pt x="270078" y="400050"/>
                  </a:lnTo>
                  <a:lnTo>
                    <a:pt x="312102" y="393700"/>
                  </a:lnTo>
                  <a:lnTo>
                    <a:pt x="326771" y="386080"/>
                  </a:lnTo>
                  <a:lnTo>
                    <a:pt x="348792" y="374650"/>
                  </a:lnTo>
                  <a:lnTo>
                    <a:pt x="377850" y="345440"/>
                  </a:lnTo>
                  <a:lnTo>
                    <a:pt x="396976" y="307340"/>
                  </a:lnTo>
                  <a:lnTo>
                    <a:pt x="403860" y="264160"/>
                  </a:lnTo>
                  <a:close/>
                </a:path>
                <a:path w="3537584" h="400050">
                  <a:moveTo>
                    <a:pt x="1682724" y="157949"/>
                  </a:moveTo>
                  <a:lnTo>
                    <a:pt x="1617091" y="157949"/>
                  </a:lnTo>
                  <a:lnTo>
                    <a:pt x="1591856" y="190792"/>
                  </a:lnTo>
                  <a:lnTo>
                    <a:pt x="1586814" y="190792"/>
                  </a:lnTo>
                  <a:lnTo>
                    <a:pt x="1586814" y="243865"/>
                  </a:lnTo>
                  <a:lnTo>
                    <a:pt x="1591856" y="243865"/>
                  </a:lnTo>
                  <a:lnTo>
                    <a:pt x="1617091" y="276707"/>
                  </a:lnTo>
                  <a:lnTo>
                    <a:pt x="1682724" y="276707"/>
                  </a:lnTo>
                  <a:lnTo>
                    <a:pt x="1682724" y="266598"/>
                  </a:lnTo>
                  <a:lnTo>
                    <a:pt x="1624672" y="266598"/>
                  </a:lnTo>
                  <a:lnTo>
                    <a:pt x="1601952" y="238810"/>
                  </a:lnTo>
                  <a:lnTo>
                    <a:pt x="1601952" y="195846"/>
                  </a:lnTo>
                  <a:lnTo>
                    <a:pt x="1629714" y="168059"/>
                  </a:lnTo>
                  <a:lnTo>
                    <a:pt x="1682724" y="168059"/>
                  </a:lnTo>
                  <a:lnTo>
                    <a:pt x="1682724" y="157949"/>
                  </a:lnTo>
                  <a:close/>
                </a:path>
                <a:path w="3537584" h="400050">
                  <a:moveTo>
                    <a:pt x="1748345" y="195846"/>
                  </a:moveTo>
                  <a:lnTo>
                    <a:pt x="1735734" y="195846"/>
                  </a:lnTo>
                  <a:lnTo>
                    <a:pt x="1735734" y="190792"/>
                  </a:lnTo>
                  <a:lnTo>
                    <a:pt x="1730679" y="185737"/>
                  </a:lnTo>
                  <a:lnTo>
                    <a:pt x="1725637" y="185737"/>
                  </a:lnTo>
                  <a:lnTo>
                    <a:pt x="1720583" y="190792"/>
                  </a:lnTo>
                  <a:lnTo>
                    <a:pt x="1720583" y="195846"/>
                  </a:lnTo>
                  <a:lnTo>
                    <a:pt x="1715541" y="195846"/>
                  </a:lnTo>
                  <a:lnTo>
                    <a:pt x="1710486" y="200901"/>
                  </a:lnTo>
                  <a:lnTo>
                    <a:pt x="1710486" y="218592"/>
                  </a:lnTo>
                  <a:lnTo>
                    <a:pt x="1715541" y="223647"/>
                  </a:lnTo>
                  <a:lnTo>
                    <a:pt x="1735734" y="223647"/>
                  </a:lnTo>
                  <a:lnTo>
                    <a:pt x="1735734" y="228701"/>
                  </a:lnTo>
                  <a:lnTo>
                    <a:pt x="1710486" y="228701"/>
                  </a:lnTo>
                  <a:lnTo>
                    <a:pt x="1710486" y="238810"/>
                  </a:lnTo>
                  <a:lnTo>
                    <a:pt x="1720583" y="238810"/>
                  </a:lnTo>
                  <a:lnTo>
                    <a:pt x="1720583" y="243865"/>
                  </a:lnTo>
                  <a:lnTo>
                    <a:pt x="1725637" y="248920"/>
                  </a:lnTo>
                  <a:lnTo>
                    <a:pt x="1730679" y="248920"/>
                  </a:lnTo>
                  <a:lnTo>
                    <a:pt x="1735734" y="243865"/>
                  </a:lnTo>
                  <a:lnTo>
                    <a:pt x="1735734" y="238810"/>
                  </a:lnTo>
                  <a:lnTo>
                    <a:pt x="1743303" y="238810"/>
                  </a:lnTo>
                  <a:lnTo>
                    <a:pt x="1748345" y="233756"/>
                  </a:lnTo>
                  <a:lnTo>
                    <a:pt x="1748345" y="218592"/>
                  </a:lnTo>
                  <a:lnTo>
                    <a:pt x="1743303" y="213537"/>
                  </a:lnTo>
                  <a:lnTo>
                    <a:pt x="1720583" y="213537"/>
                  </a:lnTo>
                  <a:lnTo>
                    <a:pt x="1720583" y="205955"/>
                  </a:lnTo>
                  <a:lnTo>
                    <a:pt x="1748345" y="205955"/>
                  </a:lnTo>
                  <a:lnTo>
                    <a:pt x="1748345" y="195846"/>
                  </a:lnTo>
                  <a:close/>
                </a:path>
                <a:path w="3537584" h="400050">
                  <a:moveTo>
                    <a:pt x="1791258" y="218592"/>
                  </a:moveTo>
                  <a:lnTo>
                    <a:pt x="1786407" y="195249"/>
                  </a:lnTo>
                  <a:lnTo>
                    <a:pt x="1781162" y="187540"/>
                  </a:lnTo>
                  <a:lnTo>
                    <a:pt x="1781162" y="218592"/>
                  </a:lnTo>
                  <a:lnTo>
                    <a:pt x="1777187" y="236753"/>
                  </a:lnTo>
                  <a:lnTo>
                    <a:pt x="1766328" y="252069"/>
                  </a:lnTo>
                  <a:lnTo>
                    <a:pt x="1750288" y="262648"/>
                  </a:lnTo>
                  <a:lnTo>
                    <a:pt x="1730679" y="266598"/>
                  </a:lnTo>
                  <a:lnTo>
                    <a:pt x="1712544" y="262648"/>
                  </a:lnTo>
                  <a:lnTo>
                    <a:pt x="1697240" y="252069"/>
                  </a:lnTo>
                  <a:lnTo>
                    <a:pt x="1686674" y="236753"/>
                  </a:lnTo>
                  <a:lnTo>
                    <a:pt x="1682724" y="218592"/>
                  </a:lnTo>
                  <a:lnTo>
                    <a:pt x="1686674" y="198970"/>
                  </a:lnTo>
                  <a:lnTo>
                    <a:pt x="1697240" y="182892"/>
                  </a:lnTo>
                  <a:lnTo>
                    <a:pt x="1712544" y="172046"/>
                  </a:lnTo>
                  <a:lnTo>
                    <a:pt x="1730679" y="168059"/>
                  </a:lnTo>
                  <a:lnTo>
                    <a:pt x="1750288" y="172046"/>
                  </a:lnTo>
                  <a:lnTo>
                    <a:pt x="1766328" y="182892"/>
                  </a:lnTo>
                  <a:lnTo>
                    <a:pt x="1777187" y="198970"/>
                  </a:lnTo>
                  <a:lnTo>
                    <a:pt x="1781162" y="218592"/>
                  </a:lnTo>
                  <a:lnTo>
                    <a:pt x="1781162" y="187540"/>
                  </a:lnTo>
                  <a:lnTo>
                    <a:pt x="1773275" y="175945"/>
                  </a:lnTo>
                  <a:lnTo>
                    <a:pt x="1761705" y="168059"/>
                  </a:lnTo>
                  <a:lnTo>
                    <a:pt x="1753997" y="162801"/>
                  </a:lnTo>
                  <a:lnTo>
                    <a:pt x="1730679" y="157949"/>
                  </a:lnTo>
                  <a:lnTo>
                    <a:pt x="1708835" y="162801"/>
                  </a:lnTo>
                  <a:lnTo>
                    <a:pt x="1690293" y="175945"/>
                  </a:lnTo>
                  <a:lnTo>
                    <a:pt x="1677441" y="195249"/>
                  </a:lnTo>
                  <a:lnTo>
                    <a:pt x="1672628" y="218592"/>
                  </a:lnTo>
                  <a:lnTo>
                    <a:pt x="1677441" y="240461"/>
                  </a:lnTo>
                  <a:lnTo>
                    <a:pt x="1690293" y="259016"/>
                  </a:lnTo>
                  <a:lnTo>
                    <a:pt x="1708835" y="271894"/>
                  </a:lnTo>
                  <a:lnTo>
                    <a:pt x="1730679" y="276707"/>
                  </a:lnTo>
                  <a:lnTo>
                    <a:pt x="1753997" y="271894"/>
                  </a:lnTo>
                  <a:lnTo>
                    <a:pt x="1761921" y="266598"/>
                  </a:lnTo>
                  <a:lnTo>
                    <a:pt x="1773288" y="259016"/>
                  </a:lnTo>
                  <a:lnTo>
                    <a:pt x="1786407" y="240461"/>
                  </a:lnTo>
                  <a:lnTo>
                    <a:pt x="1791258" y="218592"/>
                  </a:lnTo>
                  <a:close/>
                </a:path>
                <a:path w="3537584" h="400050">
                  <a:moveTo>
                    <a:pt x="1839226" y="79616"/>
                  </a:moveTo>
                  <a:lnTo>
                    <a:pt x="1834172" y="72034"/>
                  </a:lnTo>
                  <a:lnTo>
                    <a:pt x="1708531" y="18973"/>
                  </a:lnTo>
                  <a:lnTo>
                    <a:pt x="1672628" y="3810"/>
                  </a:lnTo>
                  <a:lnTo>
                    <a:pt x="1665058" y="3810"/>
                  </a:lnTo>
                  <a:lnTo>
                    <a:pt x="1660004" y="8864"/>
                  </a:lnTo>
                  <a:lnTo>
                    <a:pt x="1649907" y="34124"/>
                  </a:lnTo>
                  <a:lnTo>
                    <a:pt x="1649907" y="41706"/>
                  </a:lnTo>
                  <a:lnTo>
                    <a:pt x="1654962" y="46761"/>
                  </a:lnTo>
                  <a:lnTo>
                    <a:pt x="1654962" y="41706"/>
                  </a:lnTo>
                  <a:lnTo>
                    <a:pt x="1660004" y="41706"/>
                  </a:lnTo>
                  <a:lnTo>
                    <a:pt x="1672628" y="18973"/>
                  </a:lnTo>
                  <a:lnTo>
                    <a:pt x="1826602" y="84670"/>
                  </a:lnTo>
                  <a:lnTo>
                    <a:pt x="1834172" y="84670"/>
                  </a:lnTo>
                  <a:lnTo>
                    <a:pt x="1834172" y="79616"/>
                  </a:lnTo>
                  <a:lnTo>
                    <a:pt x="1839226" y="79616"/>
                  </a:lnTo>
                  <a:close/>
                </a:path>
                <a:path w="3537584" h="400050">
                  <a:moveTo>
                    <a:pt x="1841741" y="157949"/>
                  </a:moveTo>
                  <a:lnTo>
                    <a:pt x="1778635" y="157949"/>
                  </a:lnTo>
                  <a:lnTo>
                    <a:pt x="1778635" y="168059"/>
                  </a:lnTo>
                  <a:lnTo>
                    <a:pt x="1841741" y="168059"/>
                  </a:lnTo>
                  <a:lnTo>
                    <a:pt x="1841741" y="157949"/>
                  </a:lnTo>
                  <a:close/>
                </a:path>
                <a:path w="3537584" h="400050">
                  <a:moveTo>
                    <a:pt x="1872030" y="109931"/>
                  </a:moveTo>
                  <a:lnTo>
                    <a:pt x="1866988" y="104876"/>
                  </a:lnTo>
                  <a:lnTo>
                    <a:pt x="1644027" y="54343"/>
                  </a:lnTo>
                  <a:lnTo>
                    <a:pt x="1599425" y="44234"/>
                  </a:lnTo>
                  <a:lnTo>
                    <a:pt x="1594383" y="44234"/>
                  </a:lnTo>
                  <a:lnTo>
                    <a:pt x="1594383" y="49288"/>
                  </a:lnTo>
                  <a:lnTo>
                    <a:pt x="1576705" y="109931"/>
                  </a:lnTo>
                  <a:lnTo>
                    <a:pt x="1576705" y="114985"/>
                  </a:lnTo>
                  <a:lnTo>
                    <a:pt x="1589328" y="114985"/>
                  </a:lnTo>
                  <a:lnTo>
                    <a:pt x="1589328" y="109931"/>
                  </a:lnTo>
                  <a:lnTo>
                    <a:pt x="1599425" y="54343"/>
                  </a:lnTo>
                  <a:lnTo>
                    <a:pt x="1861934" y="114985"/>
                  </a:lnTo>
                  <a:lnTo>
                    <a:pt x="1872030" y="114985"/>
                  </a:lnTo>
                  <a:lnTo>
                    <a:pt x="1872030" y="109931"/>
                  </a:lnTo>
                  <a:close/>
                </a:path>
                <a:path w="3537584" h="400050">
                  <a:moveTo>
                    <a:pt x="1907374" y="132676"/>
                  </a:moveTo>
                  <a:lnTo>
                    <a:pt x="1559039" y="132676"/>
                  </a:lnTo>
                  <a:lnTo>
                    <a:pt x="1559039" y="304507"/>
                  </a:lnTo>
                  <a:lnTo>
                    <a:pt x="1798828" y="304507"/>
                  </a:lnTo>
                  <a:lnTo>
                    <a:pt x="1798828" y="291871"/>
                  </a:lnTo>
                  <a:lnTo>
                    <a:pt x="1574190" y="291871"/>
                  </a:lnTo>
                  <a:lnTo>
                    <a:pt x="1574190" y="142786"/>
                  </a:lnTo>
                  <a:lnTo>
                    <a:pt x="1897278" y="142786"/>
                  </a:lnTo>
                  <a:lnTo>
                    <a:pt x="1897278" y="157949"/>
                  </a:lnTo>
                  <a:lnTo>
                    <a:pt x="1902320" y="163004"/>
                  </a:lnTo>
                  <a:lnTo>
                    <a:pt x="1907374" y="163004"/>
                  </a:lnTo>
                  <a:lnTo>
                    <a:pt x="1907374" y="142786"/>
                  </a:lnTo>
                  <a:lnTo>
                    <a:pt x="1907374" y="132676"/>
                  </a:lnTo>
                  <a:close/>
                </a:path>
                <a:path w="3537584" h="400050">
                  <a:moveTo>
                    <a:pt x="1962899" y="205955"/>
                  </a:moveTo>
                  <a:lnTo>
                    <a:pt x="1956473" y="193078"/>
                  </a:lnTo>
                  <a:lnTo>
                    <a:pt x="1952802" y="191185"/>
                  </a:lnTo>
                  <a:lnTo>
                    <a:pt x="1952802" y="205955"/>
                  </a:lnTo>
                  <a:lnTo>
                    <a:pt x="1952802" y="223647"/>
                  </a:lnTo>
                  <a:lnTo>
                    <a:pt x="1952802" y="367677"/>
                  </a:lnTo>
                  <a:lnTo>
                    <a:pt x="1939074" y="373519"/>
                  </a:lnTo>
                  <a:lnTo>
                    <a:pt x="1928190" y="376516"/>
                  </a:lnTo>
                  <a:lnTo>
                    <a:pt x="1914474" y="377621"/>
                  </a:lnTo>
                  <a:lnTo>
                    <a:pt x="1892223" y="377786"/>
                  </a:lnTo>
                  <a:lnTo>
                    <a:pt x="1864575" y="376199"/>
                  </a:lnTo>
                  <a:lnTo>
                    <a:pt x="1845208" y="372732"/>
                  </a:lnTo>
                  <a:lnTo>
                    <a:pt x="1832952" y="369252"/>
                  </a:lnTo>
                  <a:lnTo>
                    <a:pt x="1826602" y="367677"/>
                  </a:lnTo>
                  <a:lnTo>
                    <a:pt x="1826602" y="357568"/>
                  </a:lnTo>
                  <a:lnTo>
                    <a:pt x="1839341" y="361276"/>
                  </a:lnTo>
                  <a:lnTo>
                    <a:pt x="1854682" y="364515"/>
                  </a:lnTo>
                  <a:lnTo>
                    <a:pt x="1872386" y="366801"/>
                  </a:lnTo>
                  <a:lnTo>
                    <a:pt x="1892223" y="367677"/>
                  </a:lnTo>
                  <a:lnTo>
                    <a:pt x="1908797" y="366801"/>
                  </a:lnTo>
                  <a:lnTo>
                    <a:pt x="1924405" y="364515"/>
                  </a:lnTo>
                  <a:lnTo>
                    <a:pt x="1939086" y="361276"/>
                  </a:lnTo>
                  <a:lnTo>
                    <a:pt x="1952802" y="357568"/>
                  </a:lnTo>
                  <a:lnTo>
                    <a:pt x="1952802" y="339877"/>
                  </a:lnTo>
                  <a:lnTo>
                    <a:pt x="1939074" y="347179"/>
                  </a:lnTo>
                  <a:lnTo>
                    <a:pt x="1928190" y="350926"/>
                  </a:lnTo>
                  <a:lnTo>
                    <a:pt x="1914474" y="352310"/>
                  </a:lnTo>
                  <a:lnTo>
                    <a:pt x="1892223" y="352513"/>
                  </a:lnTo>
                  <a:lnTo>
                    <a:pt x="1864575" y="350532"/>
                  </a:lnTo>
                  <a:lnTo>
                    <a:pt x="1845208" y="346189"/>
                  </a:lnTo>
                  <a:lnTo>
                    <a:pt x="1832952" y="341845"/>
                  </a:lnTo>
                  <a:lnTo>
                    <a:pt x="1826602" y="339877"/>
                  </a:lnTo>
                  <a:lnTo>
                    <a:pt x="1826602" y="329780"/>
                  </a:lnTo>
                  <a:lnTo>
                    <a:pt x="1839341" y="333489"/>
                  </a:lnTo>
                  <a:lnTo>
                    <a:pt x="1854682" y="336715"/>
                  </a:lnTo>
                  <a:lnTo>
                    <a:pt x="1872386" y="339001"/>
                  </a:lnTo>
                  <a:lnTo>
                    <a:pt x="1892223" y="339877"/>
                  </a:lnTo>
                  <a:lnTo>
                    <a:pt x="1908797" y="339001"/>
                  </a:lnTo>
                  <a:lnTo>
                    <a:pt x="1924405" y="336715"/>
                  </a:lnTo>
                  <a:lnTo>
                    <a:pt x="1939086" y="333489"/>
                  </a:lnTo>
                  <a:lnTo>
                    <a:pt x="1952802" y="329780"/>
                  </a:lnTo>
                  <a:lnTo>
                    <a:pt x="1952802" y="314617"/>
                  </a:lnTo>
                  <a:lnTo>
                    <a:pt x="1939074" y="320459"/>
                  </a:lnTo>
                  <a:lnTo>
                    <a:pt x="1928190" y="323456"/>
                  </a:lnTo>
                  <a:lnTo>
                    <a:pt x="1914474" y="324561"/>
                  </a:lnTo>
                  <a:lnTo>
                    <a:pt x="1892223" y="324726"/>
                  </a:lnTo>
                  <a:lnTo>
                    <a:pt x="1864575" y="323138"/>
                  </a:lnTo>
                  <a:lnTo>
                    <a:pt x="1845208" y="319671"/>
                  </a:lnTo>
                  <a:lnTo>
                    <a:pt x="1832952" y="316191"/>
                  </a:lnTo>
                  <a:lnTo>
                    <a:pt x="1826602" y="314617"/>
                  </a:lnTo>
                  <a:lnTo>
                    <a:pt x="1826602" y="304507"/>
                  </a:lnTo>
                  <a:lnTo>
                    <a:pt x="1839341" y="308216"/>
                  </a:lnTo>
                  <a:lnTo>
                    <a:pt x="1854682" y="311454"/>
                  </a:lnTo>
                  <a:lnTo>
                    <a:pt x="1872386" y="313740"/>
                  </a:lnTo>
                  <a:lnTo>
                    <a:pt x="1892223" y="314617"/>
                  </a:lnTo>
                  <a:lnTo>
                    <a:pt x="1908797" y="313740"/>
                  </a:lnTo>
                  <a:lnTo>
                    <a:pt x="1924405" y="311454"/>
                  </a:lnTo>
                  <a:lnTo>
                    <a:pt x="1939086" y="308216"/>
                  </a:lnTo>
                  <a:lnTo>
                    <a:pt x="1952802" y="304507"/>
                  </a:lnTo>
                  <a:lnTo>
                    <a:pt x="1952802" y="286816"/>
                  </a:lnTo>
                  <a:lnTo>
                    <a:pt x="1939074" y="292658"/>
                  </a:lnTo>
                  <a:lnTo>
                    <a:pt x="1928190" y="295656"/>
                  </a:lnTo>
                  <a:lnTo>
                    <a:pt x="1914474" y="296760"/>
                  </a:lnTo>
                  <a:lnTo>
                    <a:pt x="1892223" y="296926"/>
                  </a:lnTo>
                  <a:lnTo>
                    <a:pt x="1864575" y="295338"/>
                  </a:lnTo>
                  <a:lnTo>
                    <a:pt x="1845208" y="291871"/>
                  </a:lnTo>
                  <a:lnTo>
                    <a:pt x="1832952" y="288391"/>
                  </a:lnTo>
                  <a:lnTo>
                    <a:pt x="1826602" y="286816"/>
                  </a:lnTo>
                  <a:lnTo>
                    <a:pt x="1826602" y="276707"/>
                  </a:lnTo>
                  <a:lnTo>
                    <a:pt x="1839341" y="280416"/>
                  </a:lnTo>
                  <a:lnTo>
                    <a:pt x="1854682" y="283654"/>
                  </a:lnTo>
                  <a:lnTo>
                    <a:pt x="1872386" y="285940"/>
                  </a:lnTo>
                  <a:lnTo>
                    <a:pt x="1892223" y="286816"/>
                  </a:lnTo>
                  <a:lnTo>
                    <a:pt x="1908797" y="285940"/>
                  </a:lnTo>
                  <a:lnTo>
                    <a:pt x="1924405" y="283654"/>
                  </a:lnTo>
                  <a:lnTo>
                    <a:pt x="1939086" y="280416"/>
                  </a:lnTo>
                  <a:lnTo>
                    <a:pt x="1952802" y="276707"/>
                  </a:lnTo>
                  <a:lnTo>
                    <a:pt x="1952802" y="248920"/>
                  </a:lnTo>
                  <a:lnTo>
                    <a:pt x="1952790" y="259016"/>
                  </a:lnTo>
                  <a:lnTo>
                    <a:pt x="1939074" y="266319"/>
                  </a:lnTo>
                  <a:lnTo>
                    <a:pt x="1928190" y="270065"/>
                  </a:lnTo>
                  <a:lnTo>
                    <a:pt x="1914474" y="271449"/>
                  </a:lnTo>
                  <a:lnTo>
                    <a:pt x="1892223" y="271653"/>
                  </a:lnTo>
                  <a:lnTo>
                    <a:pt x="1864575" y="269671"/>
                  </a:lnTo>
                  <a:lnTo>
                    <a:pt x="1845208" y="265328"/>
                  </a:lnTo>
                  <a:lnTo>
                    <a:pt x="1832952" y="260985"/>
                  </a:lnTo>
                  <a:lnTo>
                    <a:pt x="1826628" y="259016"/>
                  </a:lnTo>
                  <a:lnTo>
                    <a:pt x="1826602" y="248920"/>
                  </a:lnTo>
                  <a:lnTo>
                    <a:pt x="1839341" y="252628"/>
                  </a:lnTo>
                  <a:lnTo>
                    <a:pt x="1854682" y="255866"/>
                  </a:lnTo>
                  <a:lnTo>
                    <a:pt x="1872386" y="258152"/>
                  </a:lnTo>
                  <a:lnTo>
                    <a:pt x="1892223" y="259016"/>
                  </a:lnTo>
                  <a:lnTo>
                    <a:pt x="1908797" y="258152"/>
                  </a:lnTo>
                  <a:lnTo>
                    <a:pt x="1924405" y="255866"/>
                  </a:lnTo>
                  <a:lnTo>
                    <a:pt x="1939086" y="252628"/>
                  </a:lnTo>
                  <a:lnTo>
                    <a:pt x="1952802" y="248920"/>
                  </a:lnTo>
                  <a:lnTo>
                    <a:pt x="1952802" y="233756"/>
                  </a:lnTo>
                  <a:lnTo>
                    <a:pt x="1939074" y="239598"/>
                  </a:lnTo>
                  <a:lnTo>
                    <a:pt x="1928190" y="242595"/>
                  </a:lnTo>
                  <a:lnTo>
                    <a:pt x="1914474" y="243700"/>
                  </a:lnTo>
                  <a:lnTo>
                    <a:pt x="1892223" y="243865"/>
                  </a:lnTo>
                  <a:lnTo>
                    <a:pt x="1864575" y="242277"/>
                  </a:lnTo>
                  <a:lnTo>
                    <a:pt x="1845208" y="238810"/>
                  </a:lnTo>
                  <a:lnTo>
                    <a:pt x="1832952" y="235331"/>
                  </a:lnTo>
                  <a:lnTo>
                    <a:pt x="1826602" y="233756"/>
                  </a:lnTo>
                  <a:lnTo>
                    <a:pt x="1826602" y="223647"/>
                  </a:lnTo>
                  <a:lnTo>
                    <a:pt x="1839341" y="227355"/>
                  </a:lnTo>
                  <a:lnTo>
                    <a:pt x="1854682" y="230593"/>
                  </a:lnTo>
                  <a:lnTo>
                    <a:pt x="1872386" y="232879"/>
                  </a:lnTo>
                  <a:lnTo>
                    <a:pt x="1892223" y="233756"/>
                  </a:lnTo>
                  <a:lnTo>
                    <a:pt x="1908797" y="232879"/>
                  </a:lnTo>
                  <a:lnTo>
                    <a:pt x="1924405" y="230593"/>
                  </a:lnTo>
                  <a:lnTo>
                    <a:pt x="1939086" y="227355"/>
                  </a:lnTo>
                  <a:lnTo>
                    <a:pt x="1952802" y="223647"/>
                  </a:lnTo>
                  <a:lnTo>
                    <a:pt x="1952802" y="205955"/>
                  </a:lnTo>
                  <a:lnTo>
                    <a:pt x="1939074" y="211797"/>
                  </a:lnTo>
                  <a:lnTo>
                    <a:pt x="1928190" y="214795"/>
                  </a:lnTo>
                  <a:lnTo>
                    <a:pt x="1914474" y="215900"/>
                  </a:lnTo>
                  <a:lnTo>
                    <a:pt x="1892223" y="216065"/>
                  </a:lnTo>
                  <a:lnTo>
                    <a:pt x="1864575" y="214477"/>
                  </a:lnTo>
                  <a:lnTo>
                    <a:pt x="1845208" y="211010"/>
                  </a:lnTo>
                  <a:lnTo>
                    <a:pt x="1832952" y="207530"/>
                  </a:lnTo>
                  <a:lnTo>
                    <a:pt x="1826602" y="205955"/>
                  </a:lnTo>
                  <a:lnTo>
                    <a:pt x="1832952" y="201447"/>
                  </a:lnTo>
                  <a:lnTo>
                    <a:pt x="1845208" y="196481"/>
                  </a:lnTo>
                  <a:lnTo>
                    <a:pt x="1864575" y="192443"/>
                  </a:lnTo>
                  <a:lnTo>
                    <a:pt x="1892223" y="190792"/>
                  </a:lnTo>
                  <a:lnTo>
                    <a:pt x="1917661" y="192443"/>
                  </a:lnTo>
                  <a:lnTo>
                    <a:pt x="1936711" y="196481"/>
                  </a:lnTo>
                  <a:lnTo>
                    <a:pt x="1948662" y="201447"/>
                  </a:lnTo>
                  <a:lnTo>
                    <a:pt x="1952802" y="205955"/>
                  </a:lnTo>
                  <a:lnTo>
                    <a:pt x="1952802" y="191185"/>
                  </a:lnTo>
                  <a:lnTo>
                    <a:pt x="1952053" y="190792"/>
                  </a:lnTo>
                  <a:lnTo>
                    <a:pt x="1939874" y="184467"/>
                  </a:lnTo>
                  <a:lnTo>
                    <a:pt x="1917115" y="179654"/>
                  </a:lnTo>
                  <a:lnTo>
                    <a:pt x="1892223" y="178155"/>
                  </a:lnTo>
                  <a:lnTo>
                    <a:pt x="1864423" y="179654"/>
                  </a:lnTo>
                  <a:lnTo>
                    <a:pt x="1840166" y="184467"/>
                  </a:lnTo>
                  <a:lnTo>
                    <a:pt x="1823021" y="193078"/>
                  </a:lnTo>
                  <a:lnTo>
                    <a:pt x="1816506" y="205955"/>
                  </a:lnTo>
                  <a:lnTo>
                    <a:pt x="1816506" y="367677"/>
                  </a:lnTo>
                  <a:lnTo>
                    <a:pt x="1823021" y="379488"/>
                  </a:lnTo>
                  <a:lnTo>
                    <a:pt x="1840166" y="388213"/>
                  </a:lnTo>
                  <a:lnTo>
                    <a:pt x="1864423" y="393623"/>
                  </a:lnTo>
                  <a:lnTo>
                    <a:pt x="1892223" y="395478"/>
                  </a:lnTo>
                  <a:lnTo>
                    <a:pt x="1917115" y="393623"/>
                  </a:lnTo>
                  <a:lnTo>
                    <a:pt x="1939874" y="388213"/>
                  </a:lnTo>
                  <a:lnTo>
                    <a:pt x="1956473" y="379488"/>
                  </a:lnTo>
                  <a:lnTo>
                    <a:pt x="1957400" y="377786"/>
                  </a:lnTo>
                  <a:lnTo>
                    <a:pt x="1962899" y="367677"/>
                  </a:lnTo>
                  <a:lnTo>
                    <a:pt x="1962899" y="357568"/>
                  </a:lnTo>
                  <a:lnTo>
                    <a:pt x="1962899" y="352513"/>
                  </a:lnTo>
                  <a:lnTo>
                    <a:pt x="1962899" y="216065"/>
                  </a:lnTo>
                  <a:lnTo>
                    <a:pt x="1962899" y="205955"/>
                  </a:lnTo>
                  <a:close/>
                </a:path>
                <a:path w="3537584" h="400050">
                  <a:moveTo>
                    <a:pt x="3438766" y="148031"/>
                  </a:moveTo>
                  <a:lnTo>
                    <a:pt x="3436239" y="145516"/>
                  </a:lnTo>
                  <a:lnTo>
                    <a:pt x="3431197" y="145516"/>
                  </a:lnTo>
                  <a:lnTo>
                    <a:pt x="3431197" y="148031"/>
                  </a:lnTo>
                  <a:lnTo>
                    <a:pt x="3370618" y="195859"/>
                  </a:lnTo>
                  <a:lnTo>
                    <a:pt x="3316770" y="175717"/>
                  </a:lnTo>
                  <a:lnTo>
                    <a:pt x="3289846" y="165646"/>
                  </a:lnTo>
                  <a:lnTo>
                    <a:pt x="3282264" y="165646"/>
                  </a:lnTo>
                  <a:lnTo>
                    <a:pt x="3196450" y="226072"/>
                  </a:lnTo>
                  <a:lnTo>
                    <a:pt x="3196450" y="236143"/>
                  </a:lnTo>
                  <a:lnTo>
                    <a:pt x="3204019" y="236143"/>
                  </a:lnTo>
                  <a:lnTo>
                    <a:pt x="3204019" y="233616"/>
                  </a:lnTo>
                  <a:lnTo>
                    <a:pt x="3284791" y="175717"/>
                  </a:lnTo>
                  <a:lnTo>
                    <a:pt x="3368090" y="208445"/>
                  </a:lnTo>
                  <a:lnTo>
                    <a:pt x="3375660" y="208445"/>
                  </a:lnTo>
                  <a:lnTo>
                    <a:pt x="3391433" y="195859"/>
                  </a:lnTo>
                  <a:lnTo>
                    <a:pt x="3438766" y="158102"/>
                  </a:lnTo>
                  <a:lnTo>
                    <a:pt x="3438766" y="148031"/>
                  </a:lnTo>
                  <a:close/>
                </a:path>
                <a:path w="3537584" h="400050">
                  <a:moveTo>
                    <a:pt x="3486721" y="90131"/>
                  </a:moveTo>
                  <a:lnTo>
                    <a:pt x="3481679" y="90131"/>
                  </a:lnTo>
                  <a:lnTo>
                    <a:pt x="3481679" y="87617"/>
                  </a:lnTo>
                  <a:lnTo>
                    <a:pt x="3479152" y="87617"/>
                  </a:lnTo>
                  <a:lnTo>
                    <a:pt x="3479152" y="82575"/>
                  </a:lnTo>
                  <a:lnTo>
                    <a:pt x="3474097" y="82575"/>
                  </a:lnTo>
                  <a:lnTo>
                    <a:pt x="3471583" y="80060"/>
                  </a:lnTo>
                  <a:lnTo>
                    <a:pt x="3466528" y="80060"/>
                  </a:lnTo>
                  <a:lnTo>
                    <a:pt x="3461486" y="75018"/>
                  </a:lnTo>
                  <a:lnTo>
                    <a:pt x="3461486" y="67475"/>
                  </a:lnTo>
                  <a:lnTo>
                    <a:pt x="3479152" y="67475"/>
                  </a:lnTo>
                  <a:lnTo>
                    <a:pt x="3481679" y="59918"/>
                  </a:lnTo>
                  <a:lnTo>
                    <a:pt x="3474097" y="59918"/>
                  </a:lnTo>
                  <a:lnTo>
                    <a:pt x="3474097" y="49847"/>
                  </a:lnTo>
                  <a:lnTo>
                    <a:pt x="3461486" y="49847"/>
                  </a:lnTo>
                  <a:lnTo>
                    <a:pt x="3461486" y="59918"/>
                  </a:lnTo>
                  <a:lnTo>
                    <a:pt x="3458959" y="59918"/>
                  </a:lnTo>
                  <a:lnTo>
                    <a:pt x="3458959" y="62433"/>
                  </a:lnTo>
                  <a:lnTo>
                    <a:pt x="3453904" y="62433"/>
                  </a:lnTo>
                  <a:lnTo>
                    <a:pt x="3453904" y="67475"/>
                  </a:lnTo>
                  <a:lnTo>
                    <a:pt x="3451377" y="69989"/>
                  </a:lnTo>
                  <a:lnTo>
                    <a:pt x="3451377" y="75018"/>
                  </a:lnTo>
                  <a:lnTo>
                    <a:pt x="3453904" y="80060"/>
                  </a:lnTo>
                  <a:lnTo>
                    <a:pt x="3453904" y="82575"/>
                  </a:lnTo>
                  <a:lnTo>
                    <a:pt x="3458959" y="82575"/>
                  </a:lnTo>
                  <a:lnTo>
                    <a:pt x="3458959" y="87617"/>
                  </a:lnTo>
                  <a:lnTo>
                    <a:pt x="3461486" y="87617"/>
                  </a:lnTo>
                  <a:lnTo>
                    <a:pt x="3461486" y="90131"/>
                  </a:lnTo>
                  <a:lnTo>
                    <a:pt x="3471583" y="90131"/>
                  </a:lnTo>
                  <a:lnTo>
                    <a:pt x="3471583" y="95161"/>
                  </a:lnTo>
                  <a:lnTo>
                    <a:pt x="3474097" y="95161"/>
                  </a:lnTo>
                  <a:lnTo>
                    <a:pt x="3474097" y="102717"/>
                  </a:lnTo>
                  <a:lnTo>
                    <a:pt x="3453904" y="102717"/>
                  </a:lnTo>
                  <a:lnTo>
                    <a:pt x="3451377" y="100203"/>
                  </a:lnTo>
                  <a:lnTo>
                    <a:pt x="3451377" y="110274"/>
                  </a:lnTo>
                  <a:lnTo>
                    <a:pt x="3458959" y="110274"/>
                  </a:lnTo>
                  <a:lnTo>
                    <a:pt x="3461486" y="115303"/>
                  </a:lnTo>
                  <a:lnTo>
                    <a:pt x="3466528" y="115303"/>
                  </a:lnTo>
                  <a:lnTo>
                    <a:pt x="3466528" y="122859"/>
                  </a:lnTo>
                  <a:lnTo>
                    <a:pt x="3474097" y="122859"/>
                  </a:lnTo>
                  <a:lnTo>
                    <a:pt x="3474097" y="110274"/>
                  </a:lnTo>
                  <a:lnTo>
                    <a:pt x="3481679" y="110274"/>
                  </a:lnTo>
                  <a:lnTo>
                    <a:pt x="3481679" y="107746"/>
                  </a:lnTo>
                  <a:lnTo>
                    <a:pt x="3486721" y="102717"/>
                  </a:lnTo>
                  <a:lnTo>
                    <a:pt x="3486721" y="90131"/>
                  </a:lnTo>
                  <a:close/>
                </a:path>
                <a:path w="3537584" h="400050">
                  <a:moveTo>
                    <a:pt x="3524580" y="85090"/>
                  </a:moveTo>
                  <a:lnTo>
                    <a:pt x="3520122" y="62636"/>
                  </a:lnTo>
                  <a:lnTo>
                    <a:pt x="3511969" y="51003"/>
                  </a:lnTo>
                  <a:lnTo>
                    <a:pt x="3511969" y="85090"/>
                  </a:lnTo>
                  <a:lnTo>
                    <a:pt x="3508057" y="102006"/>
                  </a:lnTo>
                  <a:lnTo>
                    <a:pt x="3497757" y="114681"/>
                  </a:lnTo>
                  <a:lnTo>
                    <a:pt x="3483203" y="122618"/>
                  </a:lnTo>
                  <a:lnTo>
                    <a:pt x="3466528" y="125374"/>
                  </a:lnTo>
                  <a:lnTo>
                    <a:pt x="3450234" y="122618"/>
                  </a:lnTo>
                  <a:lnTo>
                    <a:pt x="3436543" y="114681"/>
                  </a:lnTo>
                  <a:lnTo>
                    <a:pt x="3427120" y="102006"/>
                  </a:lnTo>
                  <a:lnTo>
                    <a:pt x="3423615" y="85090"/>
                  </a:lnTo>
                  <a:lnTo>
                    <a:pt x="3427120" y="68846"/>
                  </a:lnTo>
                  <a:lnTo>
                    <a:pt x="3436543" y="55206"/>
                  </a:lnTo>
                  <a:lnTo>
                    <a:pt x="3450234" y="45808"/>
                  </a:lnTo>
                  <a:lnTo>
                    <a:pt x="3466528" y="42303"/>
                  </a:lnTo>
                  <a:lnTo>
                    <a:pt x="3483203" y="45808"/>
                  </a:lnTo>
                  <a:lnTo>
                    <a:pt x="3497757" y="55206"/>
                  </a:lnTo>
                  <a:lnTo>
                    <a:pt x="3508057" y="68846"/>
                  </a:lnTo>
                  <a:lnTo>
                    <a:pt x="3511969" y="85090"/>
                  </a:lnTo>
                  <a:lnTo>
                    <a:pt x="3511969" y="51003"/>
                  </a:lnTo>
                  <a:lnTo>
                    <a:pt x="3507854" y="45123"/>
                  </a:lnTo>
                  <a:lnTo>
                    <a:pt x="3503282" y="42303"/>
                  </a:lnTo>
                  <a:lnTo>
                    <a:pt x="3489439" y="33756"/>
                  </a:lnTo>
                  <a:lnTo>
                    <a:pt x="3466528" y="29705"/>
                  </a:lnTo>
                  <a:lnTo>
                    <a:pt x="3445065" y="33756"/>
                  </a:lnTo>
                  <a:lnTo>
                    <a:pt x="3427399" y="45123"/>
                  </a:lnTo>
                  <a:lnTo>
                    <a:pt x="3415411" y="62636"/>
                  </a:lnTo>
                  <a:lnTo>
                    <a:pt x="3411004" y="85090"/>
                  </a:lnTo>
                  <a:lnTo>
                    <a:pt x="3415411" y="106095"/>
                  </a:lnTo>
                  <a:lnTo>
                    <a:pt x="3427412" y="122859"/>
                  </a:lnTo>
                  <a:lnTo>
                    <a:pt x="3445065" y="133946"/>
                  </a:lnTo>
                  <a:lnTo>
                    <a:pt x="3466528" y="137960"/>
                  </a:lnTo>
                  <a:lnTo>
                    <a:pt x="3489439" y="133946"/>
                  </a:lnTo>
                  <a:lnTo>
                    <a:pt x="3503676" y="125374"/>
                  </a:lnTo>
                  <a:lnTo>
                    <a:pt x="3507854" y="122859"/>
                  </a:lnTo>
                  <a:lnTo>
                    <a:pt x="3520122" y="106095"/>
                  </a:lnTo>
                  <a:lnTo>
                    <a:pt x="3524580" y="85090"/>
                  </a:lnTo>
                  <a:close/>
                </a:path>
                <a:path w="3537584" h="400050">
                  <a:moveTo>
                    <a:pt x="3537204" y="356971"/>
                  </a:moveTo>
                  <a:lnTo>
                    <a:pt x="3504387" y="356971"/>
                  </a:lnTo>
                  <a:lnTo>
                    <a:pt x="3504387" y="188302"/>
                  </a:lnTo>
                  <a:lnTo>
                    <a:pt x="3504387" y="175717"/>
                  </a:lnTo>
                  <a:lnTo>
                    <a:pt x="3491763" y="175717"/>
                  </a:lnTo>
                  <a:lnTo>
                    <a:pt x="3491763" y="188302"/>
                  </a:lnTo>
                  <a:lnTo>
                    <a:pt x="3491763" y="356971"/>
                  </a:lnTo>
                  <a:lnTo>
                    <a:pt x="3446335" y="356971"/>
                  </a:lnTo>
                  <a:lnTo>
                    <a:pt x="3446335" y="188302"/>
                  </a:lnTo>
                  <a:lnTo>
                    <a:pt x="3491763" y="188302"/>
                  </a:lnTo>
                  <a:lnTo>
                    <a:pt x="3491763" y="175717"/>
                  </a:lnTo>
                  <a:lnTo>
                    <a:pt x="3433711" y="175717"/>
                  </a:lnTo>
                  <a:lnTo>
                    <a:pt x="3433711" y="356971"/>
                  </a:lnTo>
                  <a:lnTo>
                    <a:pt x="3413518" y="356971"/>
                  </a:lnTo>
                  <a:lnTo>
                    <a:pt x="3413518" y="248716"/>
                  </a:lnTo>
                  <a:lnTo>
                    <a:pt x="3413518" y="236143"/>
                  </a:lnTo>
                  <a:lnTo>
                    <a:pt x="3400907" y="236143"/>
                  </a:lnTo>
                  <a:lnTo>
                    <a:pt x="3400907" y="248716"/>
                  </a:lnTo>
                  <a:lnTo>
                    <a:pt x="3400907" y="356971"/>
                  </a:lnTo>
                  <a:lnTo>
                    <a:pt x="3357994" y="356971"/>
                  </a:lnTo>
                  <a:lnTo>
                    <a:pt x="3357994" y="248716"/>
                  </a:lnTo>
                  <a:lnTo>
                    <a:pt x="3400907" y="248716"/>
                  </a:lnTo>
                  <a:lnTo>
                    <a:pt x="3400907" y="236143"/>
                  </a:lnTo>
                  <a:lnTo>
                    <a:pt x="3345370" y="236143"/>
                  </a:lnTo>
                  <a:lnTo>
                    <a:pt x="3345370" y="356971"/>
                  </a:lnTo>
                  <a:lnTo>
                    <a:pt x="3325177" y="356971"/>
                  </a:lnTo>
                  <a:lnTo>
                    <a:pt x="3325177" y="236131"/>
                  </a:lnTo>
                  <a:lnTo>
                    <a:pt x="3325177" y="228587"/>
                  </a:lnTo>
                  <a:lnTo>
                    <a:pt x="3320135" y="223558"/>
                  </a:lnTo>
                  <a:lnTo>
                    <a:pt x="3312553" y="223558"/>
                  </a:lnTo>
                  <a:lnTo>
                    <a:pt x="3312553" y="236131"/>
                  </a:lnTo>
                  <a:lnTo>
                    <a:pt x="3312553" y="356971"/>
                  </a:lnTo>
                  <a:lnTo>
                    <a:pt x="3267113" y="356971"/>
                  </a:lnTo>
                  <a:lnTo>
                    <a:pt x="3267113" y="236131"/>
                  </a:lnTo>
                  <a:lnTo>
                    <a:pt x="3312553" y="236131"/>
                  </a:lnTo>
                  <a:lnTo>
                    <a:pt x="3312553" y="223558"/>
                  </a:lnTo>
                  <a:lnTo>
                    <a:pt x="3259556" y="223558"/>
                  </a:lnTo>
                  <a:lnTo>
                    <a:pt x="3254502" y="228587"/>
                  </a:lnTo>
                  <a:lnTo>
                    <a:pt x="3254502" y="356971"/>
                  </a:lnTo>
                  <a:lnTo>
                    <a:pt x="3234309" y="356971"/>
                  </a:lnTo>
                  <a:lnTo>
                    <a:pt x="3234309" y="271373"/>
                  </a:lnTo>
                  <a:lnTo>
                    <a:pt x="3234309" y="263829"/>
                  </a:lnTo>
                  <a:lnTo>
                    <a:pt x="3229267" y="261315"/>
                  </a:lnTo>
                  <a:lnTo>
                    <a:pt x="3221685" y="261315"/>
                  </a:lnTo>
                  <a:lnTo>
                    <a:pt x="3221685" y="271373"/>
                  </a:lnTo>
                  <a:lnTo>
                    <a:pt x="3221685" y="356971"/>
                  </a:lnTo>
                  <a:lnTo>
                    <a:pt x="3176244" y="356971"/>
                  </a:lnTo>
                  <a:lnTo>
                    <a:pt x="3176244" y="271373"/>
                  </a:lnTo>
                  <a:lnTo>
                    <a:pt x="3221685" y="271373"/>
                  </a:lnTo>
                  <a:lnTo>
                    <a:pt x="3221685" y="261315"/>
                  </a:lnTo>
                  <a:lnTo>
                    <a:pt x="3168675" y="261315"/>
                  </a:lnTo>
                  <a:lnTo>
                    <a:pt x="3166160" y="263829"/>
                  </a:lnTo>
                  <a:lnTo>
                    <a:pt x="3166160" y="356971"/>
                  </a:lnTo>
                  <a:lnTo>
                    <a:pt x="3133344" y="356971"/>
                  </a:lnTo>
                  <a:lnTo>
                    <a:pt x="3133344" y="369557"/>
                  </a:lnTo>
                  <a:lnTo>
                    <a:pt x="3537204" y="369557"/>
                  </a:lnTo>
                  <a:lnTo>
                    <a:pt x="3537204" y="356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38200" y="2200744"/>
              <a:ext cx="10591800" cy="615315"/>
            </a:xfrm>
            <a:custGeom>
              <a:avLst/>
              <a:gdLst/>
              <a:ahLst/>
              <a:cxnLst/>
              <a:rect l="l" t="t" r="r" b="b"/>
              <a:pathLst>
                <a:path w="10591800" h="615314">
                  <a:moveTo>
                    <a:pt x="10591800" y="0"/>
                  </a:moveTo>
                  <a:lnTo>
                    <a:pt x="10591800" y="0"/>
                  </a:lnTo>
                  <a:lnTo>
                    <a:pt x="0" y="0"/>
                  </a:lnTo>
                  <a:lnTo>
                    <a:pt x="0" y="614934"/>
                  </a:lnTo>
                  <a:lnTo>
                    <a:pt x="10591800" y="614934"/>
                  </a:lnTo>
                  <a:lnTo>
                    <a:pt x="105918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7874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/>
              <a:t>PROJECT</a:t>
            </a:r>
            <a:r>
              <a:rPr dirty="0" spc="-175"/>
              <a:t> </a:t>
            </a:r>
            <a:r>
              <a:rPr dirty="0" spc="-20"/>
              <a:t>COST</a:t>
            </a: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838198" y="1539239"/>
          <a:ext cx="10669905" cy="4684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2585"/>
                <a:gridCol w="1632585"/>
                <a:gridCol w="889635"/>
                <a:gridCol w="3324860"/>
                <a:gridCol w="1380490"/>
                <a:gridCol w="175259"/>
                <a:gridCol w="1556384"/>
              </a:tblGrid>
              <a:tr h="65722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9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500" spc="-10" b="1">
                          <a:latin typeface="Calibri"/>
                          <a:cs typeface="Calibri"/>
                        </a:rPr>
                        <a:t>Service</a:t>
                      </a:r>
                      <a:r>
                        <a:rPr dirty="0" sz="1500" spc="-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10" b="1">
                          <a:latin typeface="Calibri"/>
                          <a:cs typeface="Calibri"/>
                        </a:rPr>
                        <a:t>category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R w="1270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500" b="1">
                          <a:latin typeface="Calibri"/>
                          <a:cs typeface="Calibri"/>
                        </a:rPr>
                        <a:t>Service</a:t>
                      </a:r>
                      <a:r>
                        <a:rPr dirty="0" sz="15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-20" b="1">
                          <a:latin typeface="Calibri"/>
                          <a:cs typeface="Calibri"/>
                        </a:rPr>
                        <a:t>type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67005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500" spc="-10" b="1">
                          <a:latin typeface="Calibri"/>
                          <a:cs typeface="Calibri"/>
                        </a:rPr>
                        <a:t>Region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89992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1500" spc="-10" b="1">
                          <a:latin typeface="Calibri"/>
                          <a:cs typeface="Calibri"/>
                        </a:rPr>
                        <a:t>Description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1135">
                    <a:lnL w="12700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704850" marR="110489" indent="-5867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500" spc="-10" b="1">
                          <a:latin typeface="Calibri"/>
                          <a:cs typeface="Calibri"/>
                        </a:rPr>
                        <a:t>Estimated monthly </a:t>
                      </a:r>
                      <a:r>
                        <a:rPr dirty="0" sz="1500" spc="-20" b="1">
                          <a:latin typeface="Calibri"/>
                          <a:cs typeface="Calibri"/>
                        </a:rPr>
                        <a:t>cost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21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Compute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R w="12700">
                      <a:solidFill>
                        <a:srgbClr val="BEBEBE"/>
                      </a:solidFill>
                      <a:prstDash val="solid"/>
                    </a:lnR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Virtual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Machines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92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UK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South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" marR="19939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B32ls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v2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(32 vCPUs,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64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GB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RAM)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730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Hours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(Pay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you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go),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Windows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(License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included),</a:t>
                      </a:r>
                      <a:r>
                        <a:rPr dirty="0" sz="1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OS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Only;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managed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disks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S4;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Inter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Region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transfer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type,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GB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outbound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data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transfer</a:t>
                      </a:r>
                      <a:r>
                        <a:rPr dirty="0" sz="1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UK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South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East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Asia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£847,74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429895">
                <a:tc>
                  <a:txBody>
                    <a:bodyPr/>
                    <a:lstStyle/>
                    <a:p>
                      <a:pPr algn="ctr" marL="635">
                        <a:lnSpc>
                          <a:spcPts val="1435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Databases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4195" marR="219710" indent="-317500">
                        <a:lnSpc>
                          <a:spcPts val="1440"/>
                        </a:lnSpc>
                        <a:spcBef>
                          <a:spcPts val="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Azure</a:t>
                      </a:r>
                      <a:r>
                        <a:rPr dirty="0" sz="12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Database</a:t>
                      </a:r>
                      <a:r>
                        <a:rPr dirty="0" sz="1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for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MariaDB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9225">
                        <a:lnSpc>
                          <a:spcPts val="143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UK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South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" marR="17780">
                        <a:lnSpc>
                          <a:spcPts val="1440"/>
                        </a:lnSpc>
                        <a:spcBef>
                          <a:spcPts val="4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General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Purpose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Tier,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Gen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(32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vCore)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730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Hours,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GB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Storage,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100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GB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Additional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Backup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storage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LRS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redundancy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54990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£1.865,61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4394"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Compute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App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Service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9860">
                        <a:lnSpc>
                          <a:spcPts val="143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UK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South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" marR="387350">
                        <a:lnSpc>
                          <a:spcPts val="1440"/>
                        </a:lnSpc>
                        <a:spcBef>
                          <a:spcPts val="4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Standard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Tier;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S3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(4 Core(s),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7 GB RAM,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50 GB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Storage)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x 730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Hours;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Windows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OS;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SNI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SSL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Connections;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IP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SSL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Connections;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Custom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Domains;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0 Standard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SLL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Certificates;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0 Wildcard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SSL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Certificates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£285,43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2110"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Software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4675" marR="254635" indent="-311150">
                        <a:lnSpc>
                          <a:spcPts val="144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Data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Vizualization Tableau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License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£720,00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8755">
                <a:tc>
                  <a:txBody>
                    <a:bodyPr/>
                    <a:lstStyle/>
                    <a:p>
                      <a:pPr algn="ctr">
                        <a:lnSpc>
                          <a:spcPts val="143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Work</a:t>
                      </a:r>
                      <a:r>
                        <a:rPr dirty="0" sz="12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Force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15620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£12.000,00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8755">
                <a:tc>
                  <a:txBody>
                    <a:bodyPr/>
                    <a:lstStyle/>
                    <a:p>
                      <a:pPr algn="ctr" marL="635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Training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55625">
                        <a:lnSpc>
                          <a:spcPts val="143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£1.000,00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8755">
                <a:tc>
                  <a:txBody>
                    <a:bodyPr/>
                    <a:lstStyle/>
                    <a:p>
                      <a:pPr algn="ctr" marL="635">
                        <a:lnSpc>
                          <a:spcPts val="1435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Maintenance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Monthly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55625">
                        <a:lnSpc>
                          <a:spcPts val="1435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£1.000,00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8755"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costs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55625">
                        <a:lnSpc>
                          <a:spcPts val="1435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£2.000,00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4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750"/>
                        </a:lnSpc>
                      </a:pPr>
                      <a:r>
                        <a:rPr dirty="0" sz="1500" spc="-10" b="1">
                          <a:latin typeface="Calibri"/>
                          <a:cs typeface="Calibri"/>
                        </a:rPr>
                        <a:t>Total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1800">
                        <a:lnSpc>
                          <a:spcPts val="1750"/>
                        </a:lnSpc>
                      </a:pPr>
                      <a:r>
                        <a:rPr dirty="0" sz="1500" spc="-10" b="1">
                          <a:latin typeface="Calibri"/>
                          <a:cs typeface="Calibri"/>
                        </a:rPr>
                        <a:t>£19.718,78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BEBEBE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 descr=""/>
          <p:cNvSpPr/>
          <p:nvPr/>
        </p:nvSpPr>
        <p:spPr>
          <a:xfrm>
            <a:off x="657605" y="534162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 h="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853055" cy="6858000"/>
          </a:xfrm>
          <a:custGeom>
            <a:avLst/>
            <a:gdLst/>
            <a:ahLst/>
            <a:cxnLst/>
            <a:rect l="l" t="t" r="r" b="b"/>
            <a:pathLst>
              <a:path w="2853055" h="6858000">
                <a:moveTo>
                  <a:pt x="2852928" y="0"/>
                </a:moveTo>
                <a:lnTo>
                  <a:pt x="0" y="0"/>
                </a:lnTo>
                <a:lnTo>
                  <a:pt x="0" y="6858000"/>
                </a:lnTo>
                <a:lnTo>
                  <a:pt x="2852928" y="6858000"/>
                </a:lnTo>
                <a:lnTo>
                  <a:pt x="2852928" y="0"/>
                </a:lnTo>
                <a:close/>
              </a:path>
            </a:pathLst>
          </a:custGeom>
          <a:solidFill>
            <a:srgbClr val="116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67810" y="3895058"/>
            <a:ext cx="1861185" cy="892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5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London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Datastore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150107" y="3717035"/>
            <a:ext cx="530860" cy="530860"/>
          </a:xfrm>
          <a:custGeom>
            <a:avLst/>
            <a:gdLst/>
            <a:ahLst/>
            <a:cxnLst/>
            <a:rect l="l" t="t" r="r" b="b"/>
            <a:pathLst>
              <a:path w="530860" h="530860">
                <a:moveTo>
                  <a:pt x="265176" y="0"/>
                </a:moveTo>
                <a:lnTo>
                  <a:pt x="217509" y="4272"/>
                </a:lnTo>
                <a:lnTo>
                  <a:pt x="172645" y="16589"/>
                </a:lnTo>
                <a:lnTo>
                  <a:pt x="131334" y="36203"/>
                </a:lnTo>
                <a:lnTo>
                  <a:pt x="94324" y="62364"/>
                </a:lnTo>
                <a:lnTo>
                  <a:pt x="62364" y="94324"/>
                </a:lnTo>
                <a:lnTo>
                  <a:pt x="36203" y="131334"/>
                </a:lnTo>
                <a:lnTo>
                  <a:pt x="16589" y="172645"/>
                </a:lnTo>
                <a:lnTo>
                  <a:pt x="4272" y="217509"/>
                </a:lnTo>
                <a:lnTo>
                  <a:pt x="0" y="265175"/>
                </a:lnTo>
                <a:lnTo>
                  <a:pt x="4272" y="312842"/>
                </a:lnTo>
                <a:lnTo>
                  <a:pt x="16589" y="357706"/>
                </a:lnTo>
                <a:lnTo>
                  <a:pt x="36203" y="399017"/>
                </a:lnTo>
                <a:lnTo>
                  <a:pt x="62364" y="436027"/>
                </a:lnTo>
                <a:lnTo>
                  <a:pt x="94324" y="467987"/>
                </a:lnTo>
                <a:lnTo>
                  <a:pt x="131334" y="494148"/>
                </a:lnTo>
                <a:lnTo>
                  <a:pt x="172645" y="513762"/>
                </a:lnTo>
                <a:lnTo>
                  <a:pt x="217509" y="526079"/>
                </a:lnTo>
                <a:lnTo>
                  <a:pt x="265176" y="530351"/>
                </a:lnTo>
                <a:lnTo>
                  <a:pt x="312842" y="526079"/>
                </a:lnTo>
                <a:lnTo>
                  <a:pt x="357706" y="513762"/>
                </a:lnTo>
                <a:lnTo>
                  <a:pt x="399017" y="494148"/>
                </a:lnTo>
                <a:lnTo>
                  <a:pt x="436027" y="467987"/>
                </a:lnTo>
                <a:lnTo>
                  <a:pt x="467987" y="436027"/>
                </a:lnTo>
                <a:lnTo>
                  <a:pt x="494148" y="399017"/>
                </a:lnTo>
                <a:lnTo>
                  <a:pt x="513762" y="357706"/>
                </a:lnTo>
                <a:lnTo>
                  <a:pt x="526079" y="312842"/>
                </a:lnTo>
                <a:lnTo>
                  <a:pt x="530352" y="265175"/>
                </a:lnTo>
                <a:lnTo>
                  <a:pt x="526079" y="217509"/>
                </a:lnTo>
                <a:lnTo>
                  <a:pt x="513762" y="172645"/>
                </a:lnTo>
                <a:lnTo>
                  <a:pt x="494148" y="131334"/>
                </a:lnTo>
                <a:lnTo>
                  <a:pt x="467987" y="94324"/>
                </a:lnTo>
                <a:lnTo>
                  <a:pt x="436027" y="62364"/>
                </a:lnTo>
                <a:lnTo>
                  <a:pt x="399017" y="36203"/>
                </a:lnTo>
                <a:lnTo>
                  <a:pt x="357706" y="16589"/>
                </a:lnTo>
                <a:lnTo>
                  <a:pt x="312842" y="4272"/>
                </a:lnTo>
                <a:lnTo>
                  <a:pt x="265176" y="0"/>
                </a:lnTo>
                <a:close/>
              </a:path>
            </a:pathLst>
          </a:custGeom>
          <a:solidFill>
            <a:srgbClr val="B34A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96240" y="533400"/>
            <a:ext cx="10561320" cy="3714115"/>
            <a:chOff x="396240" y="533400"/>
            <a:chExt cx="10561320" cy="3714115"/>
          </a:xfrm>
        </p:grpSpPr>
        <p:sp>
          <p:nvSpPr>
            <p:cNvPr id="6" name="object 6" descr=""/>
            <p:cNvSpPr/>
            <p:nvPr/>
          </p:nvSpPr>
          <p:spPr>
            <a:xfrm>
              <a:off x="474726" y="3717798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 h="0">
                  <a:moveTo>
                    <a:pt x="0" y="0"/>
                  </a:moveTo>
                  <a:lnTo>
                    <a:pt x="5651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" y="533400"/>
              <a:ext cx="10561319" cy="260756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025895" y="3717035"/>
              <a:ext cx="530860" cy="530860"/>
            </a:xfrm>
            <a:custGeom>
              <a:avLst/>
              <a:gdLst/>
              <a:ahLst/>
              <a:cxnLst/>
              <a:rect l="l" t="t" r="r" b="b"/>
              <a:pathLst>
                <a:path w="530859" h="530860">
                  <a:moveTo>
                    <a:pt x="265176" y="0"/>
                  </a:moveTo>
                  <a:lnTo>
                    <a:pt x="217509" y="4272"/>
                  </a:lnTo>
                  <a:lnTo>
                    <a:pt x="172645" y="16589"/>
                  </a:lnTo>
                  <a:lnTo>
                    <a:pt x="131334" y="36203"/>
                  </a:lnTo>
                  <a:lnTo>
                    <a:pt x="94324" y="62364"/>
                  </a:lnTo>
                  <a:lnTo>
                    <a:pt x="62364" y="94324"/>
                  </a:lnTo>
                  <a:lnTo>
                    <a:pt x="36203" y="131334"/>
                  </a:lnTo>
                  <a:lnTo>
                    <a:pt x="16589" y="172645"/>
                  </a:lnTo>
                  <a:lnTo>
                    <a:pt x="4272" y="217509"/>
                  </a:lnTo>
                  <a:lnTo>
                    <a:pt x="0" y="265175"/>
                  </a:lnTo>
                  <a:lnTo>
                    <a:pt x="4272" y="312842"/>
                  </a:lnTo>
                  <a:lnTo>
                    <a:pt x="16589" y="357706"/>
                  </a:lnTo>
                  <a:lnTo>
                    <a:pt x="36203" y="399017"/>
                  </a:lnTo>
                  <a:lnTo>
                    <a:pt x="62364" y="436027"/>
                  </a:lnTo>
                  <a:lnTo>
                    <a:pt x="94324" y="467987"/>
                  </a:lnTo>
                  <a:lnTo>
                    <a:pt x="131334" y="494148"/>
                  </a:lnTo>
                  <a:lnTo>
                    <a:pt x="172645" y="513762"/>
                  </a:lnTo>
                  <a:lnTo>
                    <a:pt x="217509" y="526079"/>
                  </a:lnTo>
                  <a:lnTo>
                    <a:pt x="265176" y="530351"/>
                  </a:lnTo>
                  <a:lnTo>
                    <a:pt x="312842" y="526079"/>
                  </a:lnTo>
                  <a:lnTo>
                    <a:pt x="357706" y="513762"/>
                  </a:lnTo>
                  <a:lnTo>
                    <a:pt x="399017" y="494148"/>
                  </a:lnTo>
                  <a:lnTo>
                    <a:pt x="436027" y="467987"/>
                  </a:lnTo>
                  <a:lnTo>
                    <a:pt x="467987" y="436027"/>
                  </a:lnTo>
                  <a:lnTo>
                    <a:pt x="494148" y="399017"/>
                  </a:lnTo>
                  <a:lnTo>
                    <a:pt x="513762" y="357706"/>
                  </a:lnTo>
                  <a:lnTo>
                    <a:pt x="526079" y="312842"/>
                  </a:lnTo>
                  <a:lnTo>
                    <a:pt x="530352" y="265175"/>
                  </a:lnTo>
                  <a:lnTo>
                    <a:pt x="526079" y="217509"/>
                  </a:lnTo>
                  <a:lnTo>
                    <a:pt x="513762" y="172645"/>
                  </a:lnTo>
                  <a:lnTo>
                    <a:pt x="494148" y="131334"/>
                  </a:lnTo>
                  <a:lnTo>
                    <a:pt x="467987" y="94324"/>
                  </a:lnTo>
                  <a:lnTo>
                    <a:pt x="436027" y="62364"/>
                  </a:lnTo>
                  <a:lnTo>
                    <a:pt x="399017" y="36203"/>
                  </a:lnTo>
                  <a:lnTo>
                    <a:pt x="357706" y="16589"/>
                  </a:lnTo>
                  <a:lnTo>
                    <a:pt x="312842" y="4272"/>
                  </a:lnTo>
                  <a:lnTo>
                    <a:pt x="265176" y="0"/>
                  </a:lnTo>
                  <a:close/>
                </a:path>
              </a:pathLst>
            </a:custGeom>
            <a:solidFill>
              <a:srgbClr val="116F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324542" y="388411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80849" y="3540934"/>
            <a:ext cx="1947545" cy="117221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65"/>
              </a:spcBef>
            </a:pPr>
            <a:r>
              <a:rPr dirty="0" sz="1600" b="1">
                <a:solidFill>
                  <a:srgbClr val="7E7E7E"/>
                </a:solidFill>
                <a:latin typeface="Calibri"/>
                <a:cs typeface="Calibri"/>
              </a:rPr>
              <a:t>Health</a:t>
            </a:r>
            <a:r>
              <a:rPr dirty="0" sz="1600" spc="-3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Wellbeing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7100"/>
              </a:lnSpc>
              <a:spcBef>
                <a:spcPts val="740"/>
              </a:spcBef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dirty="0" sz="1400" spc="-7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regarding</a:t>
            </a:r>
            <a:r>
              <a:rPr dirty="0" sz="14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mental</a:t>
            </a:r>
            <a:r>
              <a:rPr dirty="0" sz="1400" spc="-5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physical</a:t>
            </a:r>
            <a:r>
              <a:rPr dirty="0" sz="14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health</a:t>
            </a:r>
            <a:r>
              <a:rPr dirty="0" sz="1400" spc="-25">
                <a:solidFill>
                  <a:srgbClr val="7E7E7E"/>
                </a:solidFill>
                <a:latin typeface="Calibri"/>
                <a:cs typeface="Calibri"/>
              </a:rPr>
              <a:t> of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Londoners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150107" y="5279135"/>
            <a:ext cx="530860" cy="530860"/>
          </a:xfrm>
          <a:custGeom>
            <a:avLst/>
            <a:gdLst/>
            <a:ahLst/>
            <a:cxnLst/>
            <a:rect l="l" t="t" r="r" b="b"/>
            <a:pathLst>
              <a:path w="530860" h="530860">
                <a:moveTo>
                  <a:pt x="265176" y="0"/>
                </a:moveTo>
                <a:lnTo>
                  <a:pt x="217509" y="4272"/>
                </a:lnTo>
                <a:lnTo>
                  <a:pt x="172645" y="16589"/>
                </a:lnTo>
                <a:lnTo>
                  <a:pt x="131334" y="36203"/>
                </a:lnTo>
                <a:lnTo>
                  <a:pt x="94324" y="62364"/>
                </a:lnTo>
                <a:lnTo>
                  <a:pt x="62364" y="94324"/>
                </a:lnTo>
                <a:lnTo>
                  <a:pt x="36203" y="131334"/>
                </a:lnTo>
                <a:lnTo>
                  <a:pt x="16589" y="172645"/>
                </a:lnTo>
                <a:lnTo>
                  <a:pt x="4272" y="217509"/>
                </a:lnTo>
                <a:lnTo>
                  <a:pt x="0" y="265175"/>
                </a:lnTo>
                <a:lnTo>
                  <a:pt x="4272" y="312842"/>
                </a:lnTo>
                <a:lnTo>
                  <a:pt x="16589" y="357706"/>
                </a:lnTo>
                <a:lnTo>
                  <a:pt x="36203" y="399017"/>
                </a:lnTo>
                <a:lnTo>
                  <a:pt x="62364" y="436027"/>
                </a:lnTo>
                <a:lnTo>
                  <a:pt x="94324" y="467987"/>
                </a:lnTo>
                <a:lnTo>
                  <a:pt x="131334" y="494148"/>
                </a:lnTo>
                <a:lnTo>
                  <a:pt x="172645" y="513762"/>
                </a:lnTo>
                <a:lnTo>
                  <a:pt x="217509" y="526079"/>
                </a:lnTo>
                <a:lnTo>
                  <a:pt x="265176" y="530351"/>
                </a:lnTo>
                <a:lnTo>
                  <a:pt x="312842" y="526079"/>
                </a:lnTo>
                <a:lnTo>
                  <a:pt x="357706" y="513762"/>
                </a:lnTo>
                <a:lnTo>
                  <a:pt x="399017" y="494148"/>
                </a:lnTo>
                <a:lnTo>
                  <a:pt x="436027" y="467987"/>
                </a:lnTo>
                <a:lnTo>
                  <a:pt x="467987" y="436027"/>
                </a:lnTo>
                <a:lnTo>
                  <a:pt x="494148" y="399017"/>
                </a:lnTo>
                <a:lnTo>
                  <a:pt x="513762" y="357706"/>
                </a:lnTo>
                <a:lnTo>
                  <a:pt x="526079" y="312842"/>
                </a:lnTo>
                <a:lnTo>
                  <a:pt x="530352" y="265175"/>
                </a:lnTo>
                <a:lnTo>
                  <a:pt x="526079" y="217509"/>
                </a:lnTo>
                <a:lnTo>
                  <a:pt x="513762" y="172645"/>
                </a:lnTo>
                <a:lnTo>
                  <a:pt x="494148" y="131334"/>
                </a:lnTo>
                <a:lnTo>
                  <a:pt x="467987" y="94324"/>
                </a:lnTo>
                <a:lnTo>
                  <a:pt x="436027" y="62364"/>
                </a:lnTo>
                <a:lnTo>
                  <a:pt x="399017" y="36203"/>
                </a:lnTo>
                <a:lnTo>
                  <a:pt x="357706" y="16589"/>
                </a:lnTo>
                <a:lnTo>
                  <a:pt x="312842" y="4272"/>
                </a:lnTo>
                <a:lnTo>
                  <a:pt x="265176" y="0"/>
                </a:lnTo>
                <a:close/>
              </a:path>
            </a:pathLst>
          </a:custGeom>
          <a:solidFill>
            <a:srgbClr val="B69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324542" y="5446050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80849" y="5102870"/>
            <a:ext cx="1936750" cy="94361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65"/>
              </a:spcBef>
            </a:pP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Criminality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7100"/>
              </a:lnSpc>
              <a:spcBef>
                <a:spcPts val="740"/>
              </a:spcBef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dirty="0" sz="1400" spc="-5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regarding</a:t>
            </a:r>
            <a:r>
              <a:rPr dirty="0" sz="14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crime</a:t>
            </a:r>
            <a:r>
              <a:rPr dirty="0" sz="1400" spc="-5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rates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around</a:t>
            </a:r>
            <a:r>
              <a:rPr dirty="0" sz="1400" spc="-6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London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090659" y="3717035"/>
            <a:ext cx="528955" cy="530860"/>
          </a:xfrm>
          <a:custGeom>
            <a:avLst/>
            <a:gdLst/>
            <a:ahLst/>
            <a:cxnLst/>
            <a:rect l="l" t="t" r="r" b="b"/>
            <a:pathLst>
              <a:path w="528954" h="530860">
                <a:moveTo>
                  <a:pt x="264414" y="0"/>
                </a:moveTo>
                <a:lnTo>
                  <a:pt x="216883" y="4272"/>
                </a:lnTo>
                <a:lnTo>
                  <a:pt x="172149" y="16589"/>
                </a:lnTo>
                <a:lnTo>
                  <a:pt x="130956" y="36203"/>
                </a:lnTo>
                <a:lnTo>
                  <a:pt x="94053" y="62364"/>
                </a:lnTo>
                <a:lnTo>
                  <a:pt x="62185" y="94324"/>
                </a:lnTo>
                <a:lnTo>
                  <a:pt x="36099" y="131334"/>
                </a:lnTo>
                <a:lnTo>
                  <a:pt x="16541" y="172645"/>
                </a:lnTo>
                <a:lnTo>
                  <a:pt x="4259" y="217509"/>
                </a:lnTo>
                <a:lnTo>
                  <a:pt x="0" y="265175"/>
                </a:lnTo>
                <a:lnTo>
                  <a:pt x="4259" y="312842"/>
                </a:lnTo>
                <a:lnTo>
                  <a:pt x="16541" y="357706"/>
                </a:lnTo>
                <a:lnTo>
                  <a:pt x="36099" y="399017"/>
                </a:lnTo>
                <a:lnTo>
                  <a:pt x="62185" y="436027"/>
                </a:lnTo>
                <a:lnTo>
                  <a:pt x="94053" y="467987"/>
                </a:lnTo>
                <a:lnTo>
                  <a:pt x="130956" y="494148"/>
                </a:lnTo>
                <a:lnTo>
                  <a:pt x="172149" y="513762"/>
                </a:lnTo>
                <a:lnTo>
                  <a:pt x="216883" y="526079"/>
                </a:lnTo>
                <a:lnTo>
                  <a:pt x="264414" y="530351"/>
                </a:lnTo>
                <a:lnTo>
                  <a:pt x="311944" y="526079"/>
                </a:lnTo>
                <a:lnTo>
                  <a:pt x="356678" y="513762"/>
                </a:lnTo>
                <a:lnTo>
                  <a:pt x="397871" y="494148"/>
                </a:lnTo>
                <a:lnTo>
                  <a:pt x="434774" y="467987"/>
                </a:lnTo>
                <a:lnTo>
                  <a:pt x="466642" y="436027"/>
                </a:lnTo>
                <a:lnTo>
                  <a:pt x="492728" y="399017"/>
                </a:lnTo>
                <a:lnTo>
                  <a:pt x="512286" y="357706"/>
                </a:lnTo>
                <a:lnTo>
                  <a:pt x="524568" y="312842"/>
                </a:lnTo>
                <a:lnTo>
                  <a:pt x="528828" y="265175"/>
                </a:lnTo>
                <a:lnTo>
                  <a:pt x="524568" y="217509"/>
                </a:lnTo>
                <a:lnTo>
                  <a:pt x="512286" y="172645"/>
                </a:lnTo>
                <a:lnTo>
                  <a:pt x="492728" y="131334"/>
                </a:lnTo>
                <a:lnTo>
                  <a:pt x="466642" y="94324"/>
                </a:lnTo>
                <a:lnTo>
                  <a:pt x="434774" y="62364"/>
                </a:lnTo>
                <a:lnTo>
                  <a:pt x="397871" y="36203"/>
                </a:lnTo>
                <a:lnTo>
                  <a:pt x="356678" y="16589"/>
                </a:lnTo>
                <a:lnTo>
                  <a:pt x="311944" y="4272"/>
                </a:lnTo>
                <a:lnTo>
                  <a:pt x="264414" y="0"/>
                </a:lnTo>
                <a:close/>
              </a:path>
            </a:pathLst>
          </a:custGeom>
          <a:solidFill>
            <a:srgbClr val="58A0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9264081" y="388411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835629" y="3540934"/>
            <a:ext cx="1910714" cy="94361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65"/>
              </a:spcBef>
            </a:pP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Education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7100"/>
              </a:lnSpc>
              <a:spcBef>
                <a:spcPts val="740"/>
              </a:spcBef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dirty="0" sz="1400" spc="-5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regarding</a:t>
            </a:r>
            <a:r>
              <a:rPr dirty="0" sz="14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vocational qualification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Londoners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059423" y="5279135"/>
            <a:ext cx="528955" cy="530860"/>
          </a:xfrm>
          <a:custGeom>
            <a:avLst/>
            <a:gdLst/>
            <a:ahLst/>
            <a:cxnLst/>
            <a:rect l="l" t="t" r="r" b="b"/>
            <a:pathLst>
              <a:path w="528954" h="530860">
                <a:moveTo>
                  <a:pt x="264414" y="0"/>
                </a:moveTo>
                <a:lnTo>
                  <a:pt x="216883" y="4272"/>
                </a:lnTo>
                <a:lnTo>
                  <a:pt x="172149" y="16589"/>
                </a:lnTo>
                <a:lnTo>
                  <a:pt x="130956" y="36203"/>
                </a:lnTo>
                <a:lnTo>
                  <a:pt x="94053" y="62364"/>
                </a:lnTo>
                <a:lnTo>
                  <a:pt x="62185" y="94324"/>
                </a:lnTo>
                <a:lnTo>
                  <a:pt x="36099" y="131334"/>
                </a:lnTo>
                <a:lnTo>
                  <a:pt x="16541" y="172645"/>
                </a:lnTo>
                <a:lnTo>
                  <a:pt x="4259" y="217509"/>
                </a:lnTo>
                <a:lnTo>
                  <a:pt x="0" y="265175"/>
                </a:lnTo>
                <a:lnTo>
                  <a:pt x="4259" y="312842"/>
                </a:lnTo>
                <a:lnTo>
                  <a:pt x="16541" y="357706"/>
                </a:lnTo>
                <a:lnTo>
                  <a:pt x="36099" y="399017"/>
                </a:lnTo>
                <a:lnTo>
                  <a:pt x="62185" y="436027"/>
                </a:lnTo>
                <a:lnTo>
                  <a:pt x="94053" y="467987"/>
                </a:lnTo>
                <a:lnTo>
                  <a:pt x="130956" y="494148"/>
                </a:lnTo>
                <a:lnTo>
                  <a:pt x="172149" y="513762"/>
                </a:lnTo>
                <a:lnTo>
                  <a:pt x="216883" y="526079"/>
                </a:lnTo>
                <a:lnTo>
                  <a:pt x="264414" y="530351"/>
                </a:lnTo>
                <a:lnTo>
                  <a:pt x="311944" y="526079"/>
                </a:lnTo>
                <a:lnTo>
                  <a:pt x="356678" y="513762"/>
                </a:lnTo>
                <a:lnTo>
                  <a:pt x="397871" y="494148"/>
                </a:lnTo>
                <a:lnTo>
                  <a:pt x="434774" y="467987"/>
                </a:lnTo>
                <a:lnTo>
                  <a:pt x="466642" y="436027"/>
                </a:lnTo>
                <a:lnTo>
                  <a:pt x="492728" y="399017"/>
                </a:lnTo>
                <a:lnTo>
                  <a:pt x="512286" y="357706"/>
                </a:lnTo>
                <a:lnTo>
                  <a:pt x="524568" y="312842"/>
                </a:lnTo>
                <a:lnTo>
                  <a:pt x="528828" y="265175"/>
                </a:lnTo>
                <a:lnTo>
                  <a:pt x="524568" y="217509"/>
                </a:lnTo>
                <a:lnTo>
                  <a:pt x="512286" y="172645"/>
                </a:lnTo>
                <a:lnTo>
                  <a:pt x="492728" y="131334"/>
                </a:lnTo>
                <a:lnTo>
                  <a:pt x="466642" y="94324"/>
                </a:lnTo>
                <a:lnTo>
                  <a:pt x="434774" y="62364"/>
                </a:lnTo>
                <a:lnTo>
                  <a:pt x="397871" y="36203"/>
                </a:lnTo>
                <a:lnTo>
                  <a:pt x="356678" y="16589"/>
                </a:lnTo>
                <a:lnTo>
                  <a:pt x="311944" y="4272"/>
                </a:lnTo>
                <a:lnTo>
                  <a:pt x="264414" y="0"/>
                </a:lnTo>
                <a:close/>
              </a:path>
            </a:pathLst>
          </a:custGeom>
          <a:solidFill>
            <a:srgbClr val="AF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232607" y="544621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04154" y="5103034"/>
            <a:ext cx="1957070" cy="94361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65"/>
              </a:spcBef>
            </a:pPr>
            <a:r>
              <a:rPr dirty="0" sz="1600" b="1">
                <a:solidFill>
                  <a:srgbClr val="7E7E7E"/>
                </a:solidFill>
                <a:latin typeface="Calibri"/>
                <a:cs typeface="Calibri"/>
              </a:rPr>
              <a:t>Drug</a:t>
            </a:r>
            <a:r>
              <a:rPr dirty="0" sz="1600" spc="-2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25" b="1">
                <a:solidFill>
                  <a:srgbClr val="7E7E7E"/>
                </a:solidFill>
                <a:latin typeface="Calibri"/>
                <a:cs typeface="Calibri"/>
              </a:rPr>
              <a:t>Use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7100"/>
              </a:lnSpc>
              <a:spcBef>
                <a:spcPts val="740"/>
              </a:spcBef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dirty="0" sz="1400" spc="-5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regarding</a:t>
            </a:r>
            <a:r>
              <a:rPr dirty="0" sz="14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type</a:t>
            </a:r>
            <a:r>
              <a:rPr dirty="0" sz="14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7E7E7E"/>
                </a:solidFill>
                <a:latin typeface="Calibri"/>
                <a:cs typeface="Calibri"/>
              </a:rPr>
              <a:t>of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drugs</a:t>
            </a:r>
            <a:r>
              <a:rPr dirty="0" sz="14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used</a:t>
            </a:r>
            <a:r>
              <a:rPr dirty="0" sz="1400" spc="-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around</a:t>
            </a:r>
            <a:r>
              <a:rPr dirty="0" sz="1400" spc="-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London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0493" y="388411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772041" y="3540934"/>
            <a:ext cx="2021839" cy="94361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65"/>
              </a:spcBef>
            </a:pPr>
            <a:r>
              <a:rPr dirty="0" sz="1600" b="1">
                <a:solidFill>
                  <a:srgbClr val="7E7E7E"/>
                </a:solidFill>
                <a:latin typeface="Calibri"/>
                <a:cs typeface="Calibri"/>
              </a:rPr>
              <a:t>Financial</a:t>
            </a:r>
            <a:r>
              <a:rPr dirty="0" sz="1600" spc="-4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Security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7100"/>
              </a:lnSpc>
              <a:spcBef>
                <a:spcPts val="740"/>
              </a:spcBef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dirty="0" sz="1400" spc="-5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regarding</a:t>
            </a:r>
            <a:r>
              <a:rPr dirty="0" sz="1400" spc="-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financial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situation</a:t>
            </a:r>
            <a:r>
              <a:rPr dirty="0" sz="14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dirty="0" sz="1400" spc="-5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Londoners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33400" y="1642872"/>
              <a:ext cx="11087100" cy="4932045"/>
            </a:xfrm>
            <a:custGeom>
              <a:avLst/>
              <a:gdLst/>
              <a:ahLst/>
              <a:cxnLst/>
              <a:rect l="l" t="t" r="r" b="b"/>
              <a:pathLst>
                <a:path w="11087100" h="4932045">
                  <a:moveTo>
                    <a:pt x="11087100" y="0"/>
                  </a:moveTo>
                  <a:lnTo>
                    <a:pt x="0" y="0"/>
                  </a:lnTo>
                  <a:lnTo>
                    <a:pt x="0" y="4931664"/>
                  </a:lnTo>
                  <a:lnTo>
                    <a:pt x="11087100" y="4931664"/>
                  </a:lnTo>
                  <a:lnTo>
                    <a:pt x="11087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160"/>
              </a:spcBef>
            </a:pPr>
            <a:r>
              <a:rPr dirty="0" spc="-150"/>
              <a:t>DATA</a:t>
            </a:r>
            <a:r>
              <a:rPr dirty="0" spc="-30"/>
              <a:t> </a:t>
            </a:r>
            <a:r>
              <a:rPr dirty="0" spc="-45"/>
              <a:t>PREPARATION</a:t>
            </a: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300" spc="-10">
                <a:solidFill>
                  <a:srgbClr val="7E7E7E"/>
                </a:solidFill>
              </a:rPr>
              <a:t>Dashboard</a:t>
            </a:r>
            <a:endParaRPr sz="1300"/>
          </a:p>
        </p:txBody>
      </p:sp>
      <p:grpSp>
        <p:nvGrpSpPr>
          <p:cNvPr id="6" name="object 6" descr=""/>
          <p:cNvGrpSpPr/>
          <p:nvPr/>
        </p:nvGrpSpPr>
        <p:grpSpPr>
          <a:xfrm>
            <a:off x="508762" y="515112"/>
            <a:ext cx="7376795" cy="6059805"/>
            <a:chOff x="508762" y="515112"/>
            <a:chExt cx="7376795" cy="6059805"/>
          </a:xfrm>
        </p:grpSpPr>
        <p:sp>
          <p:nvSpPr>
            <p:cNvPr id="7" name="object 7" descr=""/>
            <p:cNvSpPr/>
            <p:nvPr/>
          </p:nvSpPr>
          <p:spPr>
            <a:xfrm>
              <a:off x="657606" y="534162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 h="0">
                  <a:moveTo>
                    <a:pt x="0" y="0"/>
                  </a:moveTo>
                  <a:lnTo>
                    <a:pt x="565150" y="0"/>
                  </a:lnTo>
                </a:path>
              </a:pathLst>
            </a:custGeom>
            <a:ln w="38100">
              <a:solidFill>
                <a:srgbClr val="242E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34162" y="1643634"/>
              <a:ext cx="0" cy="4931410"/>
            </a:xfrm>
            <a:custGeom>
              <a:avLst/>
              <a:gdLst/>
              <a:ahLst/>
              <a:cxnLst/>
              <a:rect l="l" t="t" r="r" b="b"/>
              <a:pathLst>
                <a:path w="0" h="4931409">
                  <a:moveTo>
                    <a:pt x="0" y="0"/>
                  </a:moveTo>
                  <a:lnTo>
                    <a:pt x="0" y="4930813"/>
                  </a:lnTo>
                </a:path>
              </a:pathLst>
            </a:custGeom>
            <a:ln w="50800">
              <a:solidFill>
                <a:srgbClr val="242E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268723" y="1856231"/>
              <a:ext cx="0" cy="4248150"/>
            </a:xfrm>
            <a:custGeom>
              <a:avLst/>
              <a:gdLst/>
              <a:ahLst/>
              <a:cxnLst/>
              <a:rect l="l" t="t" r="r" b="b"/>
              <a:pathLst>
                <a:path w="0" h="4248150">
                  <a:moveTo>
                    <a:pt x="0" y="0"/>
                  </a:moveTo>
                  <a:lnTo>
                    <a:pt x="0" y="4247997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879080" y="1856231"/>
              <a:ext cx="0" cy="4248150"/>
            </a:xfrm>
            <a:custGeom>
              <a:avLst/>
              <a:gdLst/>
              <a:ahLst/>
              <a:cxnLst/>
              <a:rect l="l" t="t" r="r" b="b"/>
              <a:pathLst>
                <a:path w="0" h="4248150">
                  <a:moveTo>
                    <a:pt x="0" y="0"/>
                  </a:moveTo>
                  <a:lnTo>
                    <a:pt x="0" y="4247997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15436" y="4116323"/>
              <a:ext cx="6264275" cy="0"/>
            </a:xfrm>
            <a:custGeom>
              <a:avLst/>
              <a:gdLst/>
              <a:ahLst/>
              <a:cxnLst/>
              <a:rect l="l" t="t" r="r" b="b"/>
              <a:pathLst>
                <a:path w="6264275" h="0">
                  <a:moveTo>
                    <a:pt x="626403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05124" y="1874603"/>
            <a:ext cx="1659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Health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Wellbeing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411149" y="1874603"/>
            <a:ext cx="1682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Financial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Security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05213" y="4275132"/>
            <a:ext cx="10623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Criminality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11149" y="4121513"/>
            <a:ext cx="889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Drug</a:t>
            </a:r>
            <a:r>
              <a:rPr dirty="0" sz="1800" spc="-25" b="1">
                <a:latin typeface="Calibri"/>
                <a:cs typeface="Calibri"/>
              </a:rPr>
              <a:t> 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24299" y="1874603"/>
            <a:ext cx="9664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Education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73955" y="662795"/>
            <a:ext cx="222377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7E7E7E"/>
                </a:solidFill>
                <a:latin typeface="Calibri"/>
                <a:cs typeface="Calibri"/>
              </a:rPr>
              <a:t>Premises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Organized</a:t>
            </a:r>
            <a:r>
              <a:rPr dirty="0" sz="1800" spc="-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7E7E7E"/>
                </a:solidFill>
                <a:latin typeface="Calibri"/>
                <a:cs typeface="Calibri"/>
              </a:rPr>
              <a:t>by</a:t>
            </a:r>
            <a:r>
              <a:rPr dirty="0" sz="1800" spc="-5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Borough </a:t>
            </a:r>
            <a:r>
              <a:rPr dirty="0" sz="1800">
                <a:solidFill>
                  <a:srgbClr val="7E7E7E"/>
                </a:solidFill>
                <a:latin typeface="Calibri"/>
                <a:cs typeface="Calibri"/>
              </a:rPr>
              <a:t>Time</a:t>
            </a:r>
            <a:r>
              <a:rPr dirty="0" sz="18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7E7E7E"/>
                </a:solidFill>
                <a:latin typeface="Calibri"/>
                <a:cs typeface="Calibri"/>
              </a:rPr>
              <a:t>Range:</a:t>
            </a:r>
            <a:r>
              <a:rPr dirty="0" sz="18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2016-</a:t>
            </a:r>
            <a:r>
              <a:rPr dirty="0" sz="1800" spc="-20">
                <a:solidFill>
                  <a:srgbClr val="7E7E7E"/>
                </a:solidFill>
                <a:latin typeface="Calibri"/>
                <a:cs typeface="Calibri"/>
              </a:rPr>
              <a:t>2022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05124" y="2225608"/>
            <a:ext cx="240982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300">
                <a:latin typeface="Calibri"/>
                <a:cs typeface="Calibri"/>
              </a:rPr>
              <a:t>Select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London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Borough</a:t>
            </a:r>
            <a:r>
              <a:rPr dirty="0" sz="1300" spc="-20">
                <a:latin typeface="Calibri"/>
                <a:cs typeface="Calibri"/>
              </a:rPr>
              <a:t> rows</a:t>
            </a:r>
            <a:endParaRPr sz="130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Split</a:t>
            </a:r>
            <a:r>
              <a:rPr dirty="0" sz="1300" spc="-10">
                <a:latin typeface="Calibri"/>
                <a:cs typeface="Calibri"/>
              </a:rPr>
              <a:t> years</a:t>
            </a:r>
            <a:endParaRPr sz="130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Select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following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indicators: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66668" y="2819968"/>
            <a:ext cx="3157220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2090" marR="6350" indent="-2000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12090" algn="l"/>
              </a:tabLst>
            </a:pPr>
            <a:r>
              <a:rPr dirty="0" sz="1300">
                <a:latin typeface="Calibri"/>
                <a:cs typeface="Calibri"/>
              </a:rPr>
              <a:t>Good physical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health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(no </a:t>
            </a:r>
            <a:r>
              <a:rPr dirty="0" sz="1300" spc="-10">
                <a:latin typeface="Calibri"/>
                <a:cs typeface="Calibri"/>
              </a:rPr>
              <a:t>long-</a:t>
            </a:r>
            <a:r>
              <a:rPr dirty="0" sz="1300">
                <a:latin typeface="Calibri"/>
                <a:cs typeface="Calibri"/>
              </a:rPr>
              <a:t>term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limiting </a:t>
            </a:r>
            <a:r>
              <a:rPr dirty="0" sz="1300">
                <a:latin typeface="Calibri"/>
                <a:cs typeface="Calibri"/>
              </a:rPr>
              <a:t>illness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or</a:t>
            </a:r>
            <a:r>
              <a:rPr dirty="0" sz="1300" spc="-10">
                <a:latin typeface="Calibri"/>
                <a:cs typeface="Calibri"/>
              </a:rPr>
              <a:t> disability)</a:t>
            </a:r>
            <a:endParaRPr sz="13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buFont typeface="Arial"/>
              <a:buChar char="•"/>
              <a:tabLst>
                <a:tab pos="212090" algn="l"/>
              </a:tabLst>
            </a:pP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-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worthwhile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satisfying</a:t>
            </a:r>
            <a:r>
              <a:rPr dirty="0" sz="1300" spc="-20">
                <a:latin typeface="Calibri"/>
                <a:cs typeface="Calibri"/>
              </a:rPr>
              <a:t> life</a:t>
            </a:r>
            <a:endParaRPr sz="13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buFont typeface="Arial"/>
              <a:buChar char="•"/>
              <a:tabLst>
                <a:tab pos="212090" algn="l"/>
              </a:tabLst>
            </a:pPr>
            <a:r>
              <a:rPr dirty="0" sz="1300">
                <a:latin typeface="Calibri"/>
                <a:cs typeface="Calibri"/>
              </a:rPr>
              <a:t>Healthy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behaviors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healthy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weight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(adults)</a:t>
            </a:r>
            <a:endParaRPr sz="13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buFont typeface="Arial"/>
              <a:buChar char="•"/>
              <a:tabLst>
                <a:tab pos="212090" algn="l"/>
              </a:tabLst>
            </a:pPr>
            <a:r>
              <a:rPr dirty="0" sz="1300">
                <a:latin typeface="Calibri"/>
                <a:cs typeface="Calibri"/>
              </a:rPr>
              <a:t>Healthy</a:t>
            </a:r>
            <a:r>
              <a:rPr dirty="0" sz="1300" spc="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behaviors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physically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active</a:t>
            </a:r>
            <a:r>
              <a:rPr dirty="0" sz="1300" spc="5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adults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411149" y="4541626"/>
            <a:ext cx="331851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4150" algn="l"/>
              </a:tabLst>
            </a:pPr>
            <a:r>
              <a:rPr dirty="0" sz="1300">
                <a:latin typeface="Calibri"/>
                <a:cs typeface="Calibri"/>
              </a:rPr>
              <a:t>Select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indicators: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drug-</a:t>
            </a:r>
            <a:r>
              <a:rPr dirty="0" sz="1300" spc="-20">
                <a:latin typeface="Calibri"/>
                <a:cs typeface="Calibri"/>
              </a:rPr>
              <a:t>misuse-</a:t>
            </a:r>
            <a:r>
              <a:rPr dirty="0" sz="1300" spc="-10">
                <a:latin typeface="Calibri"/>
                <a:cs typeface="Calibri"/>
              </a:rPr>
              <a:t>borough</a:t>
            </a:r>
            <a:endParaRPr sz="1300">
              <a:latin typeface="Calibri"/>
              <a:cs typeface="Calibri"/>
            </a:endParaRPr>
          </a:p>
          <a:p>
            <a:pPr marL="183515" marR="5080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dirty="0" sz="1300">
                <a:latin typeface="Calibri"/>
                <a:cs typeface="Calibri"/>
              </a:rPr>
              <a:t>Average</a:t>
            </a:r>
            <a:r>
              <a:rPr dirty="0" sz="1300" spc="39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409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standard</a:t>
            </a:r>
            <a:r>
              <a:rPr dirty="0" sz="1300" spc="40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deviation</a:t>
            </a:r>
            <a:r>
              <a:rPr dirty="0" sz="1300" spc="39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calculation </a:t>
            </a:r>
            <a:r>
              <a:rPr dirty="0" sz="1300" spc="-10">
                <a:latin typeface="Calibri"/>
                <a:cs typeface="Calibri"/>
              </a:rPr>
              <a:t>	</a:t>
            </a:r>
            <a:r>
              <a:rPr dirty="0" sz="1300">
                <a:latin typeface="Calibri"/>
                <a:cs typeface="Calibri"/>
              </a:rPr>
              <a:t>from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years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2006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to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2011.</a:t>
            </a:r>
            <a:endParaRPr sz="13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dirty="0" sz="1300">
                <a:latin typeface="Calibri"/>
                <a:cs typeface="Calibri"/>
              </a:rPr>
              <a:t>Project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years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2016-</a:t>
            </a:r>
            <a:r>
              <a:rPr dirty="0" sz="1300">
                <a:latin typeface="Calibri"/>
                <a:cs typeface="Calibri"/>
              </a:rPr>
              <a:t>2022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for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borough.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441961" y="4850353"/>
            <a:ext cx="15195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Calibri"/>
                <a:cs typeface="Calibri"/>
              </a:rPr>
              <a:t>Borough,</a:t>
            </a:r>
            <a:r>
              <a:rPr dirty="0" sz="1300" spc="135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135">
                <a:latin typeface="Calibri"/>
                <a:cs typeface="Calibri"/>
              </a:rPr>
              <a:t>  </a:t>
            </a:r>
            <a:r>
              <a:rPr dirty="0" sz="1300" spc="-20">
                <a:latin typeface="Calibri"/>
                <a:cs typeface="Calibri"/>
              </a:rPr>
              <a:t>Count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54140" y="5444713"/>
            <a:ext cx="15068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Calibri"/>
                <a:cs typeface="Calibri"/>
              </a:rPr>
              <a:t>dataset</a:t>
            </a:r>
            <a:r>
              <a:rPr dirty="0" sz="1300" spc="40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4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24</a:t>
            </a:r>
            <a:r>
              <a:rPr dirty="0" sz="1300" spc="41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past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05124" y="4652233"/>
            <a:ext cx="2061210" cy="121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Create</a:t>
            </a:r>
            <a:r>
              <a:rPr dirty="0" sz="1300" spc="-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total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crime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column</a:t>
            </a:r>
            <a:endParaRPr sz="1300">
              <a:latin typeface="Calibri"/>
              <a:cs typeface="Calibri"/>
            </a:endParaRPr>
          </a:p>
          <a:p>
            <a:pPr marL="187325" marR="516255" indent="-175260">
              <a:lnSpc>
                <a:spcPct val="100000"/>
              </a:lnSpc>
              <a:buFont typeface="Arial"/>
              <a:buChar char="•"/>
              <a:tabLst>
                <a:tab pos="187325" algn="l"/>
              </a:tabLst>
            </a:pPr>
            <a:r>
              <a:rPr dirty="0" sz="1300">
                <a:latin typeface="Calibri"/>
                <a:cs typeface="Calibri"/>
              </a:rPr>
              <a:t>Select</a:t>
            </a:r>
            <a:r>
              <a:rPr dirty="0" sz="1300" spc="135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Major</a:t>
            </a:r>
            <a:r>
              <a:rPr dirty="0" sz="1300" spc="140">
                <a:latin typeface="Calibri"/>
                <a:cs typeface="Calibri"/>
              </a:rPr>
              <a:t>  </a:t>
            </a:r>
            <a:r>
              <a:rPr dirty="0" sz="1300" spc="-40">
                <a:latin typeface="Calibri"/>
                <a:cs typeface="Calibri"/>
              </a:rPr>
              <a:t>Text, </a:t>
            </a:r>
            <a:r>
              <a:rPr dirty="0" sz="1300" spc="-10">
                <a:latin typeface="Calibri"/>
                <a:cs typeface="Calibri"/>
              </a:rPr>
              <a:t>columns</a:t>
            </a:r>
            <a:endParaRPr sz="130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 spc="-10">
                <a:latin typeface="Calibri"/>
                <a:cs typeface="Calibri"/>
              </a:rPr>
              <a:t>Transport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table</a:t>
            </a:r>
            <a:endParaRPr sz="1300">
              <a:latin typeface="Calibri"/>
              <a:cs typeface="Calibri"/>
            </a:endParaRPr>
          </a:p>
          <a:p>
            <a:pPr marL="187960" marR="484505" indent="-175895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Aggregate</a:t>
            </a:r>
            <a:r>
              <a:rPr dirty="0" sz="1300" spc="3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historical </a:t>
            </a:r>
            <a:r>
              <a:rPr dirty="0" sz="1300">
                <a:latin typeface="Calibri"/>
                <a:cs typeface="Calibri"/>
              </a:rPr>
              <a:t>months’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dataset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124271" y="2225608"/>
            <a:ext cx="3060065" cy="121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Select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London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Borough</a:t>
            </a:r>
            <a:r>
              <a:rPr dirty="0" sz="1300" spc="-20">
                <a:latin typeface="Calibri"/>
                <a:cs typeface="Calibri"/>
              </a:rPr>
              <a:t> rows</a:t>
            </a:r>
            <a:endParaRPr sz="1300">
              <a:latin typeface="Calibri"/>
              <a:cs typeface="Calibri"/>
            </a:endParaRPr>
          </a:p>
          <a:p>
            <a:pPr marL="187325" marR="8890" indent="-175260">
              <a:lnSpc>
                <a:spcPct val="100000"/>
              </a:lnSpc>
              <a:buFont typeface="Arial"/>
              <a:buChar char="•"/>
              <a:tabLst>
                <a:tab pos="187325" algn="l"/>
              </a:tabLst>
            </a:pPr>
            <a:r>
              <a:rPr dirty="0" sz="1300">
                <a:latin typeface="Calibri"/>
                <a:cs typeface="Calibri"/>
              </a:rPr>
              <a:t>Used</a:t>
            </a:r>
            <a:r>
              <a:rPr dirty="0" sz="1300" spc="5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"Qualifications-of-working-age-</a:t>
            </a:r>
            <a:r>
              <a:rPr dirty="0" sz="1300" spc="-20">
                <a:latin typeface="Calibri"/>
                <a:cs typeface="Calibri"/>
              </a:rPr>
              <a:t>NVQ" </a:t>
            </a:r>
            <a:r>
              <a:rPr dirty="0" sz="1300" spc="-10">
                <a:latin typeface="Calibri"/>
                <a:cs typeface="Calibri"/>
              </a:rPr>
              <a:t>indicator</a:t>
            </a:r>
            <a:endParaRPr sz="1300">
              <a:latin typeface="Calibri"/>
              <a:cs typeface="Calibri"/>
            </a:endParaRPr>
          </a:p>
          <a:p>
            <a:pPr marL="187325" marR="5080" indent="-175260">
              <a:lnSpc>
                <a:spcPct val="100000"/>
              </a:lnSpc>
              <a:buFont typeface="Arial"/>
              <a:buChar char="•"/>
              <a:tabLst>
                <a:tab pos="187325" algn="l"/>
              </a:tabLst>
            </a:pPr>
            <a:r>
              <a:rPr dirty="0" sz="1300">
                <a:latin typeface="Calibri"/>
                <a:cs typeface="Calibri"/>
              </a:rPr>
              <a:t>Add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year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column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tab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sheet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from </a:t>
            </a:r>
            <a:r>
              <a:rPr dirty="0" sz="1300">
                <a:latin typeface="Calibri"/>
                <a:cs typeface="Calibri"/>
              </a:rPr>
              <a:t>2016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up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to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2021</a:t>
            </a:r>
            <a:endParaRPr sz="130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Select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following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indicators: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581471" y="3414329"/>
            <a:ext cx="1360170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NVQ4+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percent,</a:t>
            </a:r>
            <a:endParaRPr sz="1300">
              <a:latin typeface="Calibri"/>
              <a:cs typeface="Calibri"/>
            </a:endParaRPr>
          </a:p>
          <a:p>
            <a:pPr marL="225425" indent="-212725">
              <a:lnSpc>
                <a:spcPct val="100000"/>
              </a:lnSpc>
              <a:buFont typeface="Arial"/>
              <a:buChar char="•"/>
              <a:tabLst>
                <a:tab pos="225425" algn="l"/>
              </a:tabLst>
            </a:pPr>
            <a:r>
              <a:rPr dirty="0" sz="1300">
                <a:latin typeface="Calibri"/>
                <a:cs typeface="Calibri"/>
              </a:rPr>
              <a:t>NVQ3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percent,</a:t>
            </a:r>
            <a:endParaRPr sz="130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NVQ2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percent,</a:t>
            </a:r>
            <a:endParaRPr sz="130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NVQ1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percent,</a:t>
            </a:r>
            <a:endParaRPr sz="130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NVQ0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percent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124271" y="4404928"/>
            <a:ext cx="17919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Estimate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year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2022.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11149" y="2225608"/>
            <a:ext cx="22625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7960" algn="l"/>
              </a:tabLst>
            </a:pPr>
            <a:r>
              <a:rPr dirty="0" sz="1300">
                <a:latin typeface="Calibri"/>
                <a:cs typeface="Calibri"/>
              </a:rPr>
              <a:t>Select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following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indicators: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586409" y="2423728"/>
            <a:ext cx="267208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8120" indent="-1854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98120" algn="l"/>
              </a:tabLst>
            </a:pPr>
            <a:r>
              <a:rPr dirty="0" sz="1300">
                <a:latin typeface="Calibri"/>
                <a:cs typeface="Calibri"/>
              </a:rPr>
              <a:t>Rough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Sleepers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(%)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-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Calculated</a:t>
            </a:r>
            <a:endParaRPr sz="1300">
              <a:latin typeface="Calibri"/>
              <a:cs typeface="Calibri"/>
            </a:endParaRPr>
          </a:p>
          <a:p>
            <a:pPr marL="198120" indent="-185420">
              <a:lnSpc>
                <a:spcPct val="100000"/>
              </a:lnSpc>
              <a:buFont typeface="Arial"/>
              <a:buChar char="•"/>
              <a:tabLst>
                <a:tab pos="198120" algn="l"/>
              </a:tabLst>
            </a:pPr>
            <a:r>
              <a:rPr dirty="0" sz="1300" spc="-10">
                <a:latin typeface="Calibri"/>
                <a:cs typeface="Calibri"/>
              </a:rPr>
              <a:t>Up-</a:t>
            </a:r>
            <a:r>
              <a:rPr dirty="0" sz="1300" spc="-20">
                <a:latin typeface="Calibri"/>
                <a:cs typeface="Calibri"/>
              </a:rPr>
              <a:t>to-</a:t>
            </a:r>
            <a:r>
              <a:rPr dirty="0" sz="1300">
                <a:latin typeface="Calibri"/>
                <a:cs typeface="Calibri"/>
              </a:rPr>
              <a:t>date with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household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bills</a:t>
            </a:r>
            <a:endParaRPr sz="1300">
              <a:latin typeface="Calibri"/>
              <a:cs typeface="Calibri"/>
            </a:endParaRPr>
          </a:p>
          <a:p>
            <a:pPr marL="198120" indent="-185420">
              <a:lnSpc>
                <a:spcPct val="100000"/>
              </a:lnSpc>
              <a:buFont typeface="Arial"/>
              <a:buChar char="•"/>
              <a:tabLst>
                <a:tab pos="198120" algn="l"/>
              </a:tabLst>
            </a:pPr>
            <a:r>
              <a:rPr dirty="0" sz="1300" spc="-10">
                <a:latin typeface="Calibri"/>
                <a:cs typeface="Calibri"/>
              </a:rPr>
              <a:t>Unemployment</a:t>
            </a:r>
            <a:r>
              <a:rPr dirty="0" sz="1300" spc="4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rate</a:t>
            </a:r>
            <a:endParaRPr sz="1300">
              <a:latin typeface="Calibri"/>
              <a:cs typeface="Calibri"/>
            </a:endParaRPr>
          </a:p>
          <a:p>
            <a:pPr marL="198120" indent="-185420">
              <a:lnSpc>
                <a:spcPct val="100000"/>
              </a:lnSpc>
              <a:buFont typeface="Arial"/>
              <a:buChar char="•"/>
              <a:tabLst>
                <a:tab pos="198120" algn="l"/>
              </a:tabLst>
            </a:pPr>
            <a:r>
              <a:rPr dirty="0" sz="1300">
                <a:latin typeface="Calibri"/>
                <a:cs typeface="Calibri"/>
              </a:rPr>
              <a:t>Reducing</a:t>
            </a:r>
            <a:r>
              <a:rPr dirty="0" sz="1300" spc="-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local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income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inequality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(%)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411149" y="3216208"/>
            <a:ext cx="831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0"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586409" y="3216208"/>
            <a:ext cx="230505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Calibri"/>
                <a:cs typeface="Calibri"/>
              </a:rPr>
              <a:t>Estimate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years</a:t>
            </a:r>
            <a:r>
              <a:rPr dirty="0" sz="1300" spc="-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2016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2017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06696" y="0"/>
            <a:ext cx="7385684" cy="6858000"/>
            <a:chOff x="4806696" y="0"/>
            <a:chExt cx="7385684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5364480" y="0"/>
              <a:ext cx="6828155" cy="6324600"/>
            </a:xfrm>
            <a:custGeom>
              <a:avLst/>
              <a:gdLst/>
              <a:ahLst/>
              <a:cxnLst/>
              <a:rect l="l" t="t" r="r" b="b"/>
              <a:pathLst>
                <a:path w="6828155" h="6324600">
                  <a:moveTo>
                    <a:pt x="6827532" y="0"/>
                  </a:moveTo>
                  <a:lnTo>
                    <a:pt x="0" y="0"/>
                  </a:lnTo>
                  <a:lnTo>
                    <a:pt x="0" y="6324600"/>
                  </a:lnTo>
                  <a:lnTo>
                    <a:pt x="6827532" y="6324600"/>
                  </a:lnTo>
                  <a:lnTo>
                    <a:pt x="6827532" y="0"/>
                  </a:lnTo>
                  <a:close/>
                </a:path>
              </a:pathLst>
            </a:custGeom>
            <a:solidFill>
              <a:srgbClr val="E7E6E6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6696" y="944880"/>
              <a:ext cx="7252728" cy="591311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004815" y="1658111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 h="0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25440" y="3675888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 h="0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81472" y="5315711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 h="0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558528" y="2444495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 h="0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558528" y="4785359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 h="0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062971" y="6518147"/>
              <a:ext cx="1996439" cy="340360"/>
            </a:xfrm>
            <a:custGeom>
              <a:avLst/>
              <a:gdLst/>
              <a:ahLst/>
              <a:cxnLst/>
              <a:rect l="l" t="t" r="r" b="b"/>
              <a:pathLst>
                <a:path w="1996440" h="340359">
                  <a:moveTo>
                    <a:pt x="1996439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1996439" y="339851"/>
                  </a:lnTo>
                  <a:lnTo>
                    <a:pt x="199643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1839" y="0"/>
              <a:ext cx="1162811" cy="116281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7874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 spc="-150"/>
              <a:t>DATA</a:t>
            </a:r>
            <a:r>
              <a:rPr dirty="0" spc="-30"/>
              <a:t> </a:t>
            </a:r>
            <a:r>
              <a:rPr dirty="0" spc="-20"/>
              <a:t>MODEL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657605" y="534162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 h="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35949" y="1500913"/>
            <a:ext cx="3639820" cy="3931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Data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sheet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5"/>
              </a:spcBef>
            </a:pPr>
            <a:r>
              <a:rPr dirty="0" sz="1600">
                <a:latin typeface="Calibri"/>
                <a:cs typeface="Calibri"/>
              </a:rPr>
              <a:t>Questions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were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addressed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included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the </a:t>
            </a:r>
            <a:r>
              <a:rPr dirty="0" sz="1600">
                <a:latin typeface="Calibri"/>
                <a:cs typeface="Calibri"/>
              </a:rPr>
              <a:t>following</a:t>
            </a:r>
            <a:r>
              <a:rPr dirty="0" sz="1600" spc="-9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topics: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Purpose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Origin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Composition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Representation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Characteristics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Labeling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Ethical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Legal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Compliance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Collection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Process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 spc="-10">
                <a:latin typeface="Calibri"/>
                <a:cs typeface="Calibri"/>
              </a:rPr>
              <a:t>reprocessing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Integrity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Usage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Distribution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Accessibility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latin typeface="Calibri"/>
                <a:cs typeface="Calibri"/>
              </a:rPr>
              <a:t>Maintenance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Updates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 spc="-10">
                <a:latin typeface="Calibri"/>
                <a:cs typeface="Calibri"/>
              </a:rPr>
              <a:t>Preprocessing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Integrity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1032" y="5774435"/>
            <a:ext cx="679691" cy="679703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049207" y="6466465"/>
            <a:ext cx="9029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Datasheet.pdf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067919" y="6605497"/>
            <a:ext cx="391032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i="1">
                <a:latin typeface="Calibri"/>
                <a:cs typeface="Calibri"/>
              </a:rPr>
              <a:t>Gebru,</a:t>
            </a:r>
            <a:r>
              <a:rPr dirty="0" sz="800" spc="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T.,</a:t>
            </a:r>
            <a:r>
              <a:rPr dirty="0" sz="800" spc="-1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et.</a:t>
            </a:r>
            <a:r>
              <a:rPr dirty="0" sz="800" spc="-1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al,</a:t>
            </a:r>
            <a:r>
              <a:rPr dirty="0" sz="800" spc="2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2021.</a:t>
            </a:r>
            <a:r>
              <a:rPr dirty="0" sz="800" spc="-45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Datasheets</a:t>
            </a:r>
            <a:r>
              <a:rPr dirty="0" sz="800" spc="2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for</a:t>
            </a:r>
            <a:r>
              <a:rPr dirty="0" sz="800" spc="20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datasets.</a:t>
            </a:r>
            <a:r>
              <a:rPr dirty="0" sz="800" spc="5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Communications</a:t>
            </a:r>
            <a:r>
              <a:rPr dirty="0" sz="800" spc="4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of</a:t>
            </a:r>
            <a:r>
              <a:rPr dirty="0" sz="800" spc="1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the</a:t>
            </a:r>
            <a:r>
              <a:rPr dirty="0" sz="800" spc="5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ACM,</a:t>
            </a:r>
            <a:r>
              <a:rPr dirty="0" sz="800" spc="-20" i="1">
                <a:latin typeface="Calibri"/>
                <a:cs typeface="Calibri"/>
              </a:rPr>
              <a:t> </a:t>
            </a:r>
            <a:r>
              <a:rPr dirty="0" sz="800" i="1">
                <a:latin typeface="Calibri"/>
                <a:cs typeface="Calibri"/>
              </a:rPr>
              <a:t>64(12),</a:t>
            </a:r>
            <a:r>
              <a:rPr dirty="0" sz="800" spc="-30" i="1">
                <a:latin typeface="Calibri"/>
                <a:cs typeface="Calibri"/>
              </a:rPr>
              <a:t> </a:t>
            </a:r>
            <a:r>
              <a:rPr dirty="0" sz="800" spc="-10" i="1">
                <a:latin typeface="Calibri"/>
                <a:cs typeface="Calibri"/>
              </a:rPr>
              <a:t>pp.86-</a:t>
            </a:r>
            <a:r>
              <a:rPr dirty="0" sz="800" spc="-25" i="1">
                <a:latin typeface="Calibri"/>
                <a:cs typeface="Calibri"/>
              </a:rPr>
              <a:t>92.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66189"/>
            <a:ext cx="12192000" cy="5591810"/>
            <a:chOff x="0" y="1266189"/>
            <a:chExt cx="12192000" cy="5591810"/>
          </a:xfrm>
        </p:grpSpPr>
        <p:sp>
          <p:nvSpPr>
            <p:cNvPr id="3" name="object 3" descr=""/>
            <p:cNvSpPr/>
            <p:nvPr/>
          </p:nvSpPr>
          <p:spPr>
            <a:xfrm>
              <a:off x="0" y="2807207"/>
              <a:ext cx="12192000" cy="4051300"/>
            </a:xfrm>
            <a:custGeom>
              <a:avLst/>
              <a:gdLst/>
              <a:ahLst/>
              <a:cxnLst/>
              <a:rect l="l" t="t" r="r" b="b"/>
              <a:pathLst>
                <a:path w="12192000" h="4051300">
                  <a:moveTo>
                    <a:pt x="12192000" y="0"/>
                  </a:moveTo>
                  <a:lnTo>
                    <a:pt x="0" y="0"/>
                  </a:lnTo>
                  <a:lnTo>
                    <a:pt x="0" y="4050791"/>
                  </a:lnTo>
                  <a:lnTo>
                    <a:pt x="12192000" y="405079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6E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68283" y="1290827"/>
              <a:ext cx="3185160" cy="5283835"/>
            </a:xfrm>
            <a:custGeom>
              <a:avLst/>
              <a:gdLst/>
              <a:ahLst/>
              <a:cxnLst/>
              <a:rect l="l" t="t" r="r" b="b"/>
              <a:pathLst>
                <a:path w="3185159" h="5283834">
                  <a:moveTo>
                    <a:pt x="3185160" y="0"/>
                  </a:moveTo>
                  <a:lnTo>
                    <a:pt x="0" y="0"/>
                  </a:lnTo>
                  <a:lnTo>
                    <a:pt x="0" y="5283708"/>
                  </a:lnTo>
                  <a:lnTo>
                    <a:pt x="3185160" y="5283708"/>
                  </a:lnTo>
                  <a:lnTo>
                    <a:pt x="3185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69045" y="1291589"/>
              <a:ext cx="0" cy="5283200"/>
            </a:xfrm>
            <a:custGeom>
              <a:avLst/>
              <a:gdLst/>
              <a:ahLst/>
              <a:cxnLst/>
              <a:rect l="l" t="t" r="r" b="b"/>
              <a:pathLst>
                <a:path w="0" h="5283200">
                  <a:moveTo>
                    <a:pt x="0" y="0"/>
                  </a:moveTo>
                  <a:lnTo>
                    <a:pt x="0" y="5283085"/>
                  </a:lnTo>
                </a:path>
              </a:pathLst>
            </a:custGeom>
            <a:ln w="50800">
              <a:solidFill>
                <a:srgbClr val="242E3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5316" y="4808219"/>
              <a:ext cx="2029967" cy="31394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104376" y="4873751"/>
              <a:ext cx="104139" cy="182880"/>
            </a:xfrm>
            <a:custGeom>
              <a:avLst/>
              <a:gdLst/>
              <a:ahLst/>
              <a:cxnLst/>
              <a:rect l="l" t="t" r="r" b="b"/>
              <a:pathLst>
                <a:path w="104140" h="182879">
                  <a:moveTo>
                    <a:pt x="103631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103631" y="182880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E1E1E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7874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DASHBOARD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657605" y="534162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 h="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713156" y="1683479"/>
            <a:ext cx="2365375" cy="4129404"/>
          </a:xfrm>
          <a:prstGeom prst="rect">
            <a:avLst/>
          </a:prstGeom>
        </p:spPr>
        <p:txBody>
          <a:bodyPr wrap="square" lIns="0" tIns="189230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1490"/>
              </a:spcBef>
            </a:pPr>
            <a:r>
              <a:rPr dirty="0" sz="2400" b="1">
                <a:latin typeface="Calibri"/>
                <a:cs typeface="Calibri"/>
              </a:rPr>
              <a:t>5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views</a:t>
            </a:r>
            <a:endParaRPr sz="2400">
              <a:latin typeface="Calibri"/>
              <a:cs typeface="Calibri"/>
            </a:endParaRPr>
          </a:p>
          <a:p>
            <a:pPr marL="351155" indent="-286385">
              <a:lnSpc>
                <a:spcPct val="100000"/>
              </a:lnSpc>
              <a:spcBef>
                <a:spcPts val="1045"/>
              </a:spcBef>
              <a:buFont typeface="Arial"/>
              <a:buChar char="•"/>
              <a:tabLst>
                <a:tab pos="351155" algn="l"/>
              </a:tabLst>
            </a:pPr>
            <a:r>
              <a:rPr dirty="0" sz="1800">
                <a:solidFill>
                  <a:srgbClr val="7E7E7E"/>
                </a:solidFill>
                <a:latin typeface="Calibri"/>
                <a:cs typeface="Calibri"/>
              </a:rPr>
              <a:t>Health</a:t>
            </a:r>
            <a:r>
              <a:rPr dirty="0" sz="18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Wellbeing</a:t>
            </a:r>
            <a:endParaRPr sz="1800">
              <a:latin typeface="Calibri"/>
              <a:cs typeface="Calibri"/>
            </a:endParaRPr>
          </a:p>
          <a:p>
            <a:pPr marL="351155" indent="-286385">
              <a:lnSpc>
                <a:spcPct val="100000"/>
              </a:lnSpc>
              <a:buFont typeface="Arial"/>
              <a:buChar char="•"/>
              <a:tabLst>
                <a:tab pos="351155" algn="l"/>
              </a:tabLst>
            </a:pPr>
            <a:r>
              <a:rPr dirty="0" sz="1800">
                <a:solidFill>
                  <a:srgbClr val="7E7E7E"/>
                </a:solidFill>
                <a:latin typeface="Calibri"/>
                <a:cs typeface="Calibri"/>
              </a:rPr>
              <a:t>Financial</a:t>
            </a:r>
            <a:r>
              <a:rPr dirty="0" sz="1800" spc="-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Security</a:t>
            </a:r>
            <a:endParaRPr sz="1800">
              <a:latin typeface="Calibri"/>
              <a:cs typeface="Calibri"/>
            </a:endParaRPr>
          </a:p>
          <a:p>
            <a:pPr marL="351155" indent="-286385">
              <a:lnSpc>
                <a:spcPct val="100000"/>
              </a:lnSpc>
              <a:buFont typeface="Arial"/>
              <a:buChar char="•"/>
              <a:tabLst>
                <a:tab pos="351155" algn="l"/>
              </a:tabLst>
            </a:pP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Education</a:t>
            </a:r>
            <a:endParaRPr sz="1800">
              <a:latin typeface="Calibri"/>
              <a:cs typeface="Calibri"/>
            </a:endParaRPr>
          </a:p>
          <a:p>
            <a:pPr marL="351155" indent="-286385">
              <a:lnSpc>
                <a:spcPct val="100000"/>
              </a:lnSpc>
              <a:buFont typeface="Arial"/>
              <a:buChar char="•"/>
              <a:tabLst>
                <a:tab pos="351155" algn="l"/>
              </a:tabLst>
            </a:pP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Criminality</a:t>
            </a:r>
            <a:endParaRPr sz="1800">
              <a:latin typeface="Calibri"/>
              <a:cs typeface="Calibri"/>
            </a:endParaRPr>
          </a:p>
          <a:p>
            <a:pPr marL="351155" indent="-28638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1155" algn="l"/>
              </a:tabLst>
            </a:pPr>
            <a:r>
              <a:rPr dirty="0" sz="1600">
                <a:solidFill>
                  <a:srgbClr val="7E7E7E"/>
                </a:solidFill>
                <a:latin typeface="Calibri"/>
                <a:cs typeface="Calibri"/>
              </a:rPr>
              <a:t>Drug</a:t>
            </a:r>
            <a:r>
              <a:rPr dirty="0" sz="16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7E7E7E"/>
                </a:solidFill>
                <a:latin typeface="Calibri"/>
                <a:cs typeface="Calibri"/>
              </a:rPr>
              <a:t>Use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  <a:buFont typeface="Arial"/>
              <a:buChar char="•"/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Accessibility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980"/>
              </a:spcBef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9E92A3"/>
                </a:solidFill>
                <a:latin typeface="Arial"/>
                <a:cs typeface="Arial"/>
              </a:rPr>
              <a:t>Color</a:t>
            </a:r>
            <a:r>
              <a:rPr dirty="0" sz="1800" spc="-15">
                <a:solidFill>
                  <a:srgbClr val="9E92A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9E92A3"/>
                </a:solidFill>
                <a:latin typeface="Arial"/>
                <a:cs typeface="Arial"/>
              </a:rPr>
              <a:t>blindness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9E92A3"/>
                </a:solidFill>
                <a:latin typeface="Arial"/>
                <a:cs typeface="Arial"/>
              </a:rPr>
              <a:t>Chart</a:t>
            </a:r>
            <a:r>
              <a:rPr dirty="0" sz="1800" spc="-20">
                <a:solidFill>
                  <a:srgbClr val="9E92A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9E92A3"/>
                </a:solidFill>
                <a:latin typeface="Arial"/>
                <a:cs typeface="Arial"/>
              </a:rPr>
              <a:t>Descriptions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9E92A3"/>
                </a:solidFill>
                <a:latin typeface="Arial"/>
                <a:cs typeface="Arial"/>
              </a:rPr>
              <a:t>Reading</a:t>
            </a:r>
            <a:r>
              <a:rPr dirty="0" sz="1800" spc="-30">
                <a:solidFill>
                  <a:srgbClr val="9E92A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9E92A3"/>
                </a:solidFill>
                <a:latin typeface="Arial"/>
                <a:cs typeface="Arial"/>
              </a:rPr>
              <a:t>Experience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4" y="1778507"/>
            <a:ext cx="8083295" cy="419557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7874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RECOMMENDATIONS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57605" y="534162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 h="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2089404"/>
            <a:ext cx="4383025" cy="419557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515627" y="1850784"/>
            <a:ext cx="5156200" cy="44373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>
                <a:latin typeface="Calibri"/>
                <a:cs typeface="Calibri"/>
              </a:rPr>
              <a:t>Health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Wellbeing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*</a:t>
            </a:r>
            <a:endParaRPr sz="1200">
              <a:latin typeface="Calibri"/>
              <a:cs typeface="Calibri"/>
            </a:endParaRPr>
          </a:p>
          <a:p>
            <a:pPr marL="12700" marR="613410">
              <a:lnSpc>
                <a:spcPct val="107200"/>
              </a:lnSpc>
              <a:spcBef>
                <a:spcPts val="2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Based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worst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Exercise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rate:</a:t>
            </a:r>
            <a:r>
              <a:rPr dirty="0" sz="12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7E7E7E"/>
                </a:solidFill>
                <a:latin typeface="Calibri"/>
                <a:cs typeface="Calibri"/>
              </a:rPr>
              <a:t>'Barking</a:t>
            </a:r>
            <a:r>
              <a:rPr dirty="0" sz="1400" spc="-3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dirty="0" sz="1400" spc="-4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Dagenham',</a:t>
            </a:r>
            <a:r>
              <a:rPr dirty="0" sz="1400" spc="-5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'Newham', 'Brent']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400">
              <a:latin typeface="Calibri"/>
              <a:cs typeface="Calibri"/>
            </a:endParaRPr>
          </a:p>
          <a:p>
            <a:pPr marL="81343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libri"/>
                <a:cs typeface="Calibri"/>
              </a:rPr>
              <a:t>Financial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Security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*</a:t>
            </a:r>
            <a:endParaRPr sz="1200">
              <a:latin typeface="Calibri"/>
              <a:cs typeface="Calibri"/>
            </a:endParaRPr>
          </a:p>
          <a:p>
            <a:pPr marL="813435" marR="156845">
              <a:lnSpc>
                <a:spcPct val="107200"/>
              </a:lnSpc>
              <a:spcBef>
                <a:spcPts val="15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Based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worst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Up-to-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date</a:t>
            </a:r>
            <a:r>
              <a:rPr dirty="0" sz="12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with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household</a:t>
            </a:r>
            <a:r>
              <a:rPr dirty="0" sz="12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bills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rate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:</a:t>
            </a:r>
            <a:r>
              <a:rPr dirty="0" sz="1400" spc="-5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'Hounslow', 'Haringey',</a:t>
            </a:r>
            <a:r>
              <a:rPr dirty="0" sz="1400" spc="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'Merton']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200">
              <a:latin typeface="Calibri"/>
              <a:cs typeface="Calibri"/>
            </a:endParaRPr>
          </a:p>
          <a:p>
            <a:pPr marL="112712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Education</a:t>
            </a:r>
            <a:endParaRPr sz="1200">
              <a:latin typeface="Calibri"/>
              <a:cs typeface="Calibri"/>
            </a:endParaRPr>
          </a:p>
          <a:p>
            <a:pPr marL="1127125" marR="5080" indent="-635">
              <a:lnSpc>
                <a:spcPct val="107200"/>
              </a:lnSpc>
              <a:spcBef>
                <a:spcPts val="2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Based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worst </a:t>
            </a:r>
            <a:r>
              <a:rPr dirty="0" sz="1400" b="1">
                <a:solidFill>
                  <a:srgbClr val="7E7E7E"/>
                </a:solidFill>
                <a:latin typeface="Calibri"/>
                <a:cs typeface="Calibri"/>
              </a:rPr>
              <a:t>'Richmond</a:t>
            </a:r>
            <a:r>
              <a:rPr dirty="0" sz="1400" spc="-4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7E7E7E"/>
                </a:solidFill>
                <a:latin typeface="Calibri"/>
                <a:cs typeface="Calibri"/>
              </a:rPr>
              <a:t>upon</a:t>
            </a:r>
            <a:r>
              <a:rPr dirty="0" sz="1400" spc="-4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7E7E7E"/>
                </a:solidFill>
                <a:latin typeface="Calibri"/>
                <a:cs typeface="Calibri"/>
              </a:rPr>
              <a:t>Thames',</a:t>
            </a:r>
            <a:r>
              <a:rPr dirty="0" sz="1400" spc="-6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'Wandsworth', 'Kingston</a:t>
            </a:r>
            <a:r>
              <a:rPr dirty="0" sz="1400" spc="-1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7E7E7E"/>
                </a:solidFill>
                <a:latin typeface="Calibri"/>
                <a:cs typeface="Calibri"/>
              </a:rPr>
              <a:t>upon</a:t>
            </a:r>
            <a:r>
              <a:rPr dirty="0" sz="1400" spc="-1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Thames'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400">
              <a:latin typeface="Calibri"/>
              <a:cs typeface="Calibri"/>
            </a:endParaRPr>
          </a:p>
          <a:p>
            <a:pPr marL="81343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Criminality</a:t>
            </a:r>
            <a:endParaRPr sz="1200">
              <a:latin typeface="Calibri"/>
              <a:cs typeface="Calibri"/>
            </a:endParaRPr>
          </a:p>
          <a:p>
            <a:pPr marL="813435" marR="584835" indent="-635">
              <a:lnSpc>
                <a:spcPct val="107200"/>
              </a:lnSpc>
              <a:spcBef>
                <a:spcPts val="2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Based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dirty="0" sz="12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highest</a:t>
            </a:r>
            <a:r>
              <a:rPr dirty="0" sz="1200" spc="-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No.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Crimes: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'Westminster',</a:t>
            </a:r>
            <a:r>
              <a:rPr dirty="0" sz="1400" spc="-5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'Newham', 'Southwark'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Drug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Use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Based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highest</a:t>
            </a:r>
            <a:r>
              <a:rPr dirty="0" sz="1200" spc="-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No.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Users:</a:t>
            </a:r>
            <a:r>
              <a:rPr dirty="0" sz="12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7E7E7E"/>
                </a:solidFill>
                <a:latin typeface="Calibri"/>
                <a:cs typeface="Calibri"/>
              </a:rPr>
              <a:t>'Tower</a:t>
            </a:r>
            <a:r>
              <a:rPr dirty="0" sz="1400" spc="-5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7E7E7E"/>
                </a:solidFill>
                <a:latin typeface="Calibri"/>
                <a:cs typeface="Calibri"/>
              </a:rPr>
              <a:t>Hamlets',</a:t>
            </a:r>
            <a:r>
              <a:rPr dirty="0" sz="1400" spc="-5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'Islington',</a:t>
            </a:r>
            <a:r>
              <a:rPr dirty="0" sz="1400" spc="-3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Calibri"/>
                <a:cs typeface="Calibri"/>
              </a:rPr>
              <a:t>'Hackney'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5295" y="2002535"/>
            <a:ext cx="2651759" cy="423367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618776" y="918301"/>
            <a:ext cx="18446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i="1">
                <a:solidFill>
                  <a:srgbClr val="7E7E7E"/>
                </a:solidFill>
                <a:latin typeface="Calibri"/>
                <a:cs typeface="Calibri"/>
              </a:rPr>
              <a:t>*</a:t>
            </a:r>
            <a:r>
              <a:rPr dirty="0" sz="1600" spc="-3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i="1">
                <a:solidFill>
                  <a:srgbClr val="7E7E7E"/>
                </a:solidFill>
                <a:latin typeface="Calibri"/>
                <a:cs typeface="Calibri"/>
              </a:rPr>
              <a:t>Correlation</a:t>
            </a:r>
            <a:r>
              <a:rPr dirty="0" sz="1600" spc="-2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 i="1">
                <a:solidFill>
                  <a:srgbClr val="7E7E7E"/>
                </a:solidFill>
                <a:latin typeface="Calibri"/>
                <a:cs typeface="Calibri"/>
              </a:rPr>
              <a:t>analyses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9459" y="1290827"/>
            <a:ext cx="577595" cy="560831"/>
          </a:xfrm>
          <a:prstGeom prst="rect">
            <a:avLst/>
          </a:prstGeom>
        </p:spPr>
      </p:pic>
    </p:spTree>
  </p:cSld>
  <p:clrMapOvr>
    <a:masterClrMapping/>
  </p:clrMapOvr>
  <p:transition spd="med">
    <p:fade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SRC</dc:creator>
  <dc:title>PowerPoint Presentation</dc:title>
  <dcterms:created xsi:type="dcterms:W3CDTF">2024-01-25T15:40:50Z</dcterms:created>
  <dcterms:modified xsi:type="dcterms:W3CDTF">2024-01-25T15:40:50Z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2024-01-25T00:00:00Z</vt:filetime>
  </property>
  <property fmtid="{D5CDD505-2E9C-101B-9397-08002B2CF9AE}" pid="3" name="Creator">
    <vt:lpwstr>Acrobat PDFMaker 23 para PowerPoint</vt:lpwstr>
  </property>
  <property fmtid="{D5CDD505-2E9C-101B-9397-08002B2CF9AE}" pid="4" name="LastSaved">
    <vt:filetime>2024-01-25T00:00:00Z</vt:filetime>
  </property>
  <property fmtid="{D5CDD505-2E9C-101B-9397-08002B2CF9AE}" pid="5" name="Producer">
    <vt:lpwstr>Adobe PDF Library 23.8.246</vt:lpwstr>
  </property>
</Properties>
</file>